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0" r:id="rId2"/>
    <p:sldId id="261" r:id="rId3"/>
    <p:sldId id="262" r:id="rId4"/>
    <p:sldId id="264" r:id="rId5"/>
    <p:sldId id="274" r:id="rId6"/>
    <p:sldId id="275" r:id="rId7"/>
    <p:sldId id="265" r:id="rId8"/>
    <p:sldId id="276" r:id="rId9"/>
    <p:sldId id="266" r:id="rId10"/>
    <p:sldId id="267" r:id="rId11"/>
    <p:sldId id="270" r:id="rId12"/>
    <p:sldId id="271" r:id="rId13"/>
    <p:sldId id="272" r:id="rId14"/>
    <p:sldId id="273" r:id="rId15"/>
    <p:sldId id="263"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F9F1A20-050E-4CA6-B8BB-F8CDB5404AFA}" type="datetimeFigureOut">
              <a:rPr lang="en-GB" smtClean="0"/>
              <a:t>26/01/2026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070D827-89BE-446E-9FFB-D0E7FBE3886A}" type="slidenum">
              <a:rPr lang="en-GB" smtClean="0"/>
              <a:t>‹#›</a:t>
            </a:fld>
            <a:endParaRPr lang="en-GB"/>
          </a:p>
        </p:txBody>
      </p:sp>
    </p:spTree>
    <p:extLst>
      <p:ext uri="{BB962C8B-B14F-4D97-AF65-F5344CB8AC3E}">
        <p14:creationId xmlns:p14="http://schemas.microsoft.com/office/powerpoint/2010/main" val="3421909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039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9614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48825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79620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00974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7091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8664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1284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3143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1436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0884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28077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6541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8121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722B0E-EF63-400E-B382-B5EAD5E08A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5242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61B2-79E1-414E-953D-2A05870177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9580408-9BC4-44B7-8086-A6C8097846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EDFFF3A-2900-4F46-9FDD-C7404B5D7AD8}"/>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5" name="Footer Placeholder 4">
            <a:extLst>
              <a:ext uri="{FF2B5EF4-FFF2-40B4-BE49-F238E27FC236}">
                <a16:creationId xmlns:a16="http://schemas.microsoft.com/office/drawing/2014/main" id="{B7F1E0C9-0853-461E-80D7-07CCA50940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99E8A9-807E-43FB-9023-0E7897B0D4E2}"/>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3777127154"/>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1A8C1-4B84-41D5-BCB3-61A14F7F6F5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F7CD578-451F-4AB8-8372-8AE7FF95822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6EABD4-78CF-49F9-BF1B-DE4502EA9984}"/>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5" name="Footer Placeholder 4">
            <a:extLst>
              <a:ext uri="{FF2B5EF4-FFF2-40B4-BE49-F238E27FC236}">
                <a16:creationId xmlns:a16="http://schemas.microsoft.com/office/drawing/2014/main" id="{984B3E6E-8598-47C4-9D50-FDFD961D37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969109-CD09-49C8-811E-962258A23A5A}"/>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711013381"/>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D13BAF-DC9C-49FE-A4E9-F5E66FFE99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76FD64-B9D9-4B63-A05A-3E55A33BC17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A2882A-3A8E-4456-8D6E-EA32DB2D94CF}"/>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5" name="Footer Placeholder 4">
            <a:extLst>
              <a:ext uri="{FF2B5EF4-FFF2-40B4-BE49-F238E27FC236}">
                <a16:creationId xmlns:a16="http://schemas.microsoft.com/office/drawing/2014/main" id="{7783FA97-4F9B-407C-A26A-2A24A44611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C4E7EF-F91F-4DDA-9D03-B13EAB61AD13}"/>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657828408"/>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F5DB7-EB51-4233-9C9A-EB76942D0E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34F823-2557-4817-BF8C-AD40BF04EBC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AC91E4-768A-4106-902A-0DFB7573B28F}"/>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5" name="Footer Placeholder 4">
            <a:extLst>
              <a:ext uri="{FF2B5EF4-FFF2-40B4-BE49-F238E27FC236}">
                <a16:creationId xmlns:a16="http://schemas.microsoft.com/office/drawing/2014/main" id="{0713E346-3DEC-4639-BC95-B4F15C26EA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B119BA-602F-4AFD-8509-21D1BD80152D}"/>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1333133407"/>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FCC21-89BF-4443-BA3D-AF42D6F664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97E7A5A-F590-4F91-9DBF-ECA798281D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AE7F342-0A98-4A27-A39A-39455489DE04}"/>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5" name="Footer Placeholder 4">
            <a:extLst>
              <a:ext uri="{FF2B5EF4-FFF2-40B4-BE49-F238E27FC236}">
                <a16:creationId xmlns:a16="http://schemas.microsoft.com/office/drawing/2014/main" id="{058B9407-ED08-486A-AA99-F3C53BECB3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05864B-DB6D-4593-AA08-7A8514D75987}"/>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563534515"/>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D78ED-1117-417E-BBCA-A842174AA40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CD94CB-08BE-47E6-B79C-0D39E175373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2FD4E93-4FDE-4423-8623-D56E32E9673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D6AB192-1004-4568-9471-2ACEB6FFA65D}"/>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6" name="Footer Placeholder 5">
            <a:extLst>
              <a:ext uri="{FF2B5EF4-FFF2-40B4-BE49-F238E27FC236}">
                <a16:creationId xmlns:a16="http://schemas.microsoft.com/office/drawing/2014/main" id="{2F888C8A-BA60-44F2-83BA-1912691E27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0AA471-1CCB-4C78-87A7-8575950B5C30}"/>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364683355"/>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63FCC-384A-49DD-B0DB-E21A2F4A331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0DA5B4-DC06-4D31-90F1-3F531838B3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303458D-F983-4D66-BF2A-A112F5A8722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4322782-9DC8-45FF-8C9E-D4832E3457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0A731AB-E1E0-45DF-A066-75D4F1204F5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1C0012-06AE-48B2-B225-B5866292E040}"/>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8" name="Footer Placeholder 7">
            <a:extLst>
              <a:ext uri="{FF2B5EF4-FFF2-40B4-BE49-F238E27FC236}">
                <a16:creationId xmlns:a16="http://schemas.microsoft.com/office/drawing/2014/main" id="{C3164024-3D20-42B7-AD61-0186B6A852F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B1696B0-ABC5-433A-800F-4BD041C1573F}"/>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4189879674"/>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3BEF3-AF9A-4B60-BEE0-EFD444D8DF3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A25D021-BD7F-4CBB-A27F-7B3104E9DB48}"/>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4" name="Footer Placeholder 3">
            <a:extLst>
              <a:ext uri="{FF2B5EF4-FFF2-40B4-BE49-F238E27FC236}">
                <a16:creationId xmlns:a16="http://schemas.microsoft.com/office/drawing/2014/main" id="{6EC30AF8-18D1-47FE-8F7F-100DD0DB7D6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CDB65C7-6AB2-41AB-834F-B5672531CF99}"/>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3673061341"/>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F6A56D-86EA-42BD-8160-EF62BA8AF136}"/>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3" name="Footer Placeholder 2">
            <a:extLst>
              <a:ext uri="{FF2B5EF4-FFF2-40B4-BE49-F238E27FC236}">
                <a16:creationId xmlns:a16="http://schemas.microsoft.com/office/drawing/2014/main" id="{3B1EB3C9-8426-4B47-9DB5-432582CBFDB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A64A897-5852-424D-BF93-D22E0D653897}"/>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1865338545"/>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CE4D9-35C0-4CEE-BF32-DB6A9819DA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AD90B36-64B3-4A3F-8100-D4C52FE491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81235FA-D156-4FF6-87E7-00EE9C2067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753E2A-6B04-458E-A282-B441B2711743}"/>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6" name="Footer Placeholder 5">
            <a:extLst>
              <a:ext uri="{FF2B5EF4-FFF2-40B4-BE49-F238E27FC236}">
                <a16:creationId xmlns:a16="http://schemas.microsoft.com/office/drawing/2014/main" id="{C67F8428-5345-40DC-A84E-BB64319FEF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3514F1-3F6E-43D7-AB38-D74C34B67390}"/>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2984270738"/>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3C0CC-DA0C-4727-9D29-EECDBDA82F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519060D-7D17-45E2-92B2-8A49B587C4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13935DF-9398-469F-A679-F0B1AB54A2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5BAC8B2-E6CC-4C7C-8773-18A2959C5940}"/>
              </a:ext>
            </a:extLst>
          </p:cNvPr>
          <p:cNvSpPr>
            <a:spLocks noGrp="1"/>
          </p:cNvSpPr>
          <p:nvPr>
            <p:ph type="dt" sz="half" idx="10"/>
          </p:nvPr>
        </p:nvSpPr>
        <p:spPr/>
        <p:txBody>
          <a:bodyPr/>
          <a:lstStyle/>
          <a:p>
            <a:fld id="{84B3FF26-1612-40B7-A041-6915204D8546}" type="datetimeFigureOut">
              <a:rPr lang="en-GB" smtClean="0"/>
              <a:t>26/01/2026</a:t>
            </a:fld>
            <a:endParaRPr lang="en-GB"/>
          </a:p>
        </p:txBody>
      </p:sp>
      <p:sp>
        <p:nvSpPr>
          <p:cNvPr id="6" name="Footer Placeholder 5">
            <a:extLst>
              <a:ext uri="{FF2B5EF4-FFF2-40B4-BE49-F238E27FC236}">
                <a16:creationId xmlns:a16="http://schemas.microsoft.com/office/drawing/2014/main" id="{43E75D53-3870-46D9-AEAB-B99E639442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352328-D6C4-49F4-ACB1-78E78C91BACA}"/>
              </a:ext>
            </a:extLst>
          </p:cNvPr>
          <p:cNvSpPr>
            <a:spLocks noGrp="1"/>
          </p:cNvSpPr>
          <p:nvPr>
            <p:ph type="sldNum" sz="quarter" idx="12"/>
          </p:nvPr>
        </p:nvSpPr>
        <p:spPr/>
        <p:txBody>
          <a:bodyPr/>
          <a:lstStyle/>
          <a:p>
            <a:fld id="{ED6A58B9-590F-4730-88A5-73E8BB95270C}" type="slidenum">
              <a:rPr lang="en-GB" smtClean="0"/>
              <a:t>‹#›</a:t>
            </a:fld>
            <a:endParaRPr lang="en-GB"/>
          </a:p>
        </p:txBody>
      </p:sp>
    </p:spTree>
    <p:extLst>
      <p:ext uri="{BB962C8B-B14F-4D97-AF65-F5344CB8AC3E}">
        <p14:creationId xmlns:p14="http://schemas.microsoft.com/office/powerpoint/2010/main" val="244230727"/>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E61B20-4B54-457A-8C63-30DB2F6E3A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494A7D-0E37-43BA-B812-5A1E32A325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F42C01-64D6-4A90-AB65-E2D3EAFFF7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3FF26-1612-40B7-A041-6915204D8546}" type="datetimeFigureOut">
              <a:rPr lang="en-GB" smtClean="0"/>
              <a:t>26/01/2026</a:t>
            </a:fld>
            <a:endParaRPr lang="en-GB"/>
          </a:p>
        </p:txBody>
      </p:sp>
      <p:sp>
        <p:nvSpPr>
          <p:cNvPr id="5" name="Footer Placeholder 4">
            <a:extLst>
              <a:ext uri="{FF2B5EF4-FFF2-40B4-BE49-F238E27FC236}">
                <a16:creationId xmlns:a16="http://schemas.microsoft.com/office/drawing/2014/main" id="{5498AAE3-CBE0-4783-83A2-848D6E1F7E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02A774-F2A7-4FB1-A123-79142BDD86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6A58B9-590F-4730-88A5-73E8BB95270C}" type="slidenum">
              <a:rPr lang="en-GB" smtClean="0"/>
              <a:t>‹#›</a:t>
            </a:fld>
            <a:endParaRPr lang="en-GB"/>
          </a:p>
        </p:txBody>
      </p:sp>
    </p:spTree>
    <p:extLst>
      <p:ext uri="{BB962C8B-B14F-4D97-AF65-F5344CB8AC3E}">
        <p14:creationId xmlns:p14="http://schemas.microsoft.com/office/powerpoint/2010/main" val="3268996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hyperlink" Target="https://www.canva.com/design/DAG17363QIE/DnpnWf_dwuiVYIDrYg9lBg/view?utm_content=DAG17363QIE&amp;utm_campaign=designshare&amp;utm_medium=link2&amp;utm_source=uniquelinks&amp;utlId=h3cde8941c8#1" TargetMode="Externa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hyperlink" Target="mailto:options@st-martins.essex.sch.uk"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hyperlink" Target="mailto:options@st-martins.essex.sch.uk" TargetMode="Externa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1362269" y="134748"/>
            <a:ext cx="8397551" cy="526297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Year 9 Options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3200" b="1" dirty="0">
              <a:solidFill>
                <a:prstClr val="black"/>
              </a:solidFill>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000" i="0" u="none" strike="noStrike" kern="1200" cap="none" spc="0" normalizeH="0" baseline="0" noProof="0" dirty="0">
                <a:ln>
                  <a:noFill/>
                </a:ln>
                <a:effectLst/>
                <a:uLnTx/>
                <a:uFillTx/>
                <a:latin typeface="Century Gothic" panose="020B0502020202020204" pitchFamily="34" charset="0"/>
                <a:ea typeface="+mn-ea"/>
                <a:cs typeface="+mn-cs"/>
              </a:rPr>
              <a:t>2026-2028</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6000" b="1" dirty="0">
              <a:solidFill>
                <a:prstClr val="black"/>
              </a:solidFill>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400" i="0" u="none" strike="noStrike" kern="1200" cap="none" spc="0" normalizeH="0" baseline="0" noProof="0" dirty="0">
                <a:ln>
                  <a:noFill/>
                </a:ln>
                <a:solidFill>
                  <a:srgbClr val="C00000"/>
                </a:solidFill>
                <a:effectLst/>
                <a:uLnTx/>
                <a:uFillTx/>
                <a:latin typeface="Century Gothic" panose="020B0502020202020204" pitchFamily="34" charset="0"/>
                <a:ea typeface="+mn-ea"/>
                <a:cs typeface="+mn-cs"/>
              </a:rPr>
              <a:t>Guidance for the successful selection of GCSE courses</a:t>
            </a:r>
            <a:endParaRPr kumimoji="0" lang="en-GB" sz="4000" i="0" u="none" strike="noStrike" kern="1200" cap="none" spc="0" normalizeH="0" baseline="0" noProof="0" dirty="0">
              <a:ln>
                <a:noFill/>
              </a:ln>
              <a:solidFill>
                <a:srgbClr val="C00000"/>
              </a:solidFill>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2241968931"/>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547516" y="31701"/>
            <a:ext cx="9986745" cy="1446550"/>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6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 Martin’s Sixth Form</a:t>
            </a:r>
            <a:endPar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7" name="Rectangle 6">
            <a:extLst>
              <a:ext uri="{FF2B5EF4-FFF2-40B4-BE49-F238E27FC236}">
                <a16:creationId xmlns:a16="http://schemas.microsoft.com/office/drawing/2014/main" id="{5B0F7343-4237-4CE5-B54F-E30B12248772}"/>
              </a:ext>
            </a:extLst>
          </p:cNvPr>
          <p:cNvSpPr/>
          <p:nvPr/>
        </p:nvSpPr>
        <p:spPr>
          <a:xfrm>
            <a:off x="701485" y="2022962"/>
            <a:ext cx="10942999" cy="4138825"/>
          </a:xfrm>
          <a:prstGeom prst="rect">
            <a:avLst/>
          </a:prstGeom>
        </p:spPr>
        <p:txBody>
          <a:bodyPr wrap="square">
            <a:spAutoFit/>
          </a:bodyPr>
          <a:lstStyle/>
          <a:p>
            <a:pPr marR="133350" lvl="0" algn="just">
              <a:lnSpc>
                <a:spcPct val="107000"/>
              </a:lnSpc>
              <a:spcAft>
                <a:spcPts val="800"/>
              </a:spcAft>
            </a:pPr>
            <a:r>
              <a:rPr lang="en-GB" dirty="0">
                <a:latin typeface="Century Gothic" panose="020B0502020202020204" pitchFamily="34" charset="0"/>
                <a:ea typeface="Calibri" panose="020F0502020204030204" pitchFamily="34" charset="0"/>
                <a:cs typeface="Times New Roman" panose="02020603050405020304" pitchFamily="18" charset="0"/>
              </a:rPr>
              <a:t>We know many of you are looking forward to attending our Sixth Form in two year’s time.</a:t>
            </a:r>
          </a:p>
          <a:p>
            <a:pPr marR="133350" lvl="0" algn="just">
              <a:lnSpc>
                <a:spcPct val="107000"/>
              </a:lnSpc>
              <a:spcAft>
                <a:spcPts val="800"/>
              </a:spcAft>
            </a:pPr>
            <a:r>
              <a:rPr lang="en-GB" dirty="0">
                <a:latin typeface="Century Gothic" panose="020B0502020202020204" pitchFamily="34" charset="0"/>
                <a:ea typeface="Calibri" panose="020F0502020204030204" pitchFamily="34" charset="0"/>
                <a:cs typeface="Times New Roman" panose="02020603050405020304" pitchFamily="18" charset="0"/>
              </a:rPr>
              <a:t>Learning at St Martin’s is not just about  academic qualifications – it is about developing you as a whole student and ensuring you go on to excel in every aspect of your future life.</a:t>
            </a:r>
          </a:p>
          <a:p>
            <a:pPr marR="133350" algn="just">
              <a:lnSpc>
                <a:spcPct val="107000"/>
              </a:lnSpc>
              <a:spcAft>
                <a:spcPts val="800"/>
              </a:spcAft>
            </a:pPr>
            <a:r>
              <a:rPr lang="en-GB" dirty="0">
                <a:latin typeface="Century Gothic" panose="020B0502020202020204" pitchFamily="34" charset="0"/>
                <a:ea typeface="Calibri" panose="020F0502020204030204" pitchFamily="34" charset="0"/>
                <a:cs typeface="Times New Roman" panose="02020603050405020304" pitchFamily="18" charset="0"/>
              </a:rPr>
              <a:t>Academic excellence is just as important as social development – all areas we take pride in and hope you will develop across a seven year journey learning with us. </a:t>
            </a:r>
          </a:p>
          <a:p>
            <a:pPr marR="133350" lvl="0" algn="just">
              <a:lnSpc>
                <a:spcPct val="107000"/>
              </a:lnSpc>
              <a:spcAft>
                <a:spcPts val="800"/>
              </a:spcAft>
            </a:pPr>
            <a:r>
              <a:rPr lang="en-GB" dirty="0">
                <a:latin typeface="Century Gothic" panose="020B0502020202020204" pitchFamily="34" charset="0"/>
                <a:ea typeface="Calibri" panose="020F0502020204030204" pitchFamily="34" charset="0"/>
                <a:cs typeface="Times New Roman" panose="02020603050405020304" pitchFamily="18" charset="0"/>
              </a:rPr>
              <a:t>Here in our Sixth Form, we aim to develop the whole person and many of the wider skills needed in life. These include: student leadership, subject ambassadors, public speaking, charity fundraising, mentoring and working with the wider community.</a:t>
            </a:r>
          </a:p>
          <a:p>
            <a:pPr marR="133350" lvl="0" algn="just">
              <a:lnSpc>
                <a:spcPct val="107000"/>
              </a:lnSpc>
              <a:spcAft>
                <a:spcPts val="800"/>
              </a:spcAft>
            </a:pPr>
            <a:r>
              <a:rPr lang="en-GB" dirty="0">
                <a:latin typeface="Century Gothic" panose="020B0502020202020204" pitchFamily="34" charset="0"/>
                <a:ea typeface="Calibri" panose="020F0502020204030204" pitchFamily="34" charset="0"/>
                <a:cs typeface="Times New Roman" panose="02020603050405020304" pitchFamily="18" charset="0"/>
              </a:rPr>
              <a:t>Our vision for each Sixth Form student is that they are confident, resilient and motivated.  We make sure we know every child and are there to guide and support them on the pathway from childhood to self-realisation as a young adult so that they become the </a:t>
            </a:r>
            <a:r>
              <a:rPr lang="en-GB"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Best they can Be.</a:t>
            </a:r>
          </a:p>
          <a:p>
            <a:pPr marR="133350" lvl="0" algn="just">
              <a:lnSpc>
                <a:spcPct val="107000"/>
              </a:lnSpc>
              <a:spcAft>
                <a:spcPts val="800"/>
              </a:spcAft>
            </a:pPr>
            <a:r>
              <a:rPr lang="en-GB" dirty="0">
                <a:latin typeface="Century Gothic" panose="020B0502020202020204" pitchFamily="34" charset="0"/>
                <a:ea typeface="Calibri" panose="020F0502020204030204" pitchFamily="34" charset="0"/>
                <a:cs typeface="Times New Roman" panose="02020603050405020304" pitchFamily="18" charset="0"/>
              </a:rPr>
              <a:t>You can find out further information about our Sixth Form, including entry requirements </a:t>
            </a:r>
            <a:r>
              <a:rPr lang="en-GB" dirty="0">
                <a:latin typeface="Century Gothic" panose="020B0502020202020204" pitchFamily="34" charset="0"/>
                <a:ea typeface="Calibri" panose="020F0502020204030204" pitchFamily="34" charset="0"/>
                <a:cs typeface="Times New Roman" panose="02020603050405020304" pitchFamily="18" charset="0"/>
                <a:hlinkClick r:id="rId5"/>
              </a:rPr>
              <a:t>here.</a:t>
            </a:r>
            <a:endParaRPr lang="en-GB" dirty="0">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1602387"/>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547516" y="31701"/>
            <a:ext cx="9986745" cy="1446550"/>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6600" b="1" i="0" u="none" strike="noStrike" kern="1200" cap="none" spc="0" normalizeH="0" baseline="0" noProof="0" dirty="0" err="1">
                <a:ln>
                  <a:noFill/>
                </a:ln>
                <a:solidFill>
                  <a:prstClr val="black"/>
                </a:solidFill>
                <a:effectLst/>
                <a:uLnTx/>
                <a:uFillTx/>
                <a:latin typeface="Century Gothic" panose="020B0502020202020204" pitchFamily="34" charset="0"/>
                <a:ea typeface="+mn-ea"/>
                <a:cs typeface="+mn-cs"/>
              </a:rPr>
              <a:t>Unifrog</a:t>
            </a:r>
            <a:endPar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7" name="Rectangle 6">
            <a:extLst>
              <a:ext uri="{FF2B5EF4-FFF2-40B4-BE49-F238E27FC236}">
                <a16:creationId xmlns:a16="http://schemas.microsoft.com/office/drawing/2014/main" id="{5B0F7343-4237-4CE5-B54F-E30B12248772}"/>
              </a:ext>
            </a:extLst>
          </p:cNvPr>
          <p:cNvSpPr/>
          <p:nvPr/>
        </p:nvSpPr>
        <p:spPr>
          <a:xfrm>
            <a:off x="701485" y="2022962"/>
            <a:ext cx="10942999" cy="365869"/>
          </a:xfrm>
          <a:prstGeom prst="rect">
            <a:avLst/>
          </a:prstGeom>
        </p:spPr>
        <p:txBody>
          <a:bodyPr wrap="square">
            <a:spAutoFit/>
          </a:bodyPr>
          <a:lstStyle/>
          <a:p>
            <a:pPr marR="133350" lvl="0">
              <a:lnSpc>
                <a:spcPct val="107000"/>
              </a:lnSpc>
              <a:spcAft>
                <a:spcPts val="800"/>
              </a:spcAft>
            </a:pPr>
            <a:endParaRPr lang="en-GB" dirty="0">
              <a:latin typeface="Century Gothic" panose="020B050202020202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0D1F1067-D97F-4A1D-AD23-4D47816A0E73}"/>
              </a:ext>
            </a:extLst>
          </p:cNvPr>
          <p:cNvSpPr txBox="1"/>
          <p:nvPr/>
        </p:nvSpPr>
        <p:spPr>
          <a:xfrm>
            <a:off x="830424" y="2530571"/>
            <a:ext cx="6960637" cy="3416320"/>
          </a:xfrm>
          <a:prstGeom prst="rect">
            <a:avLst/>
          </a:prstGeom>
          <a:noFill/>
        </p:spPr>
        <p:txBody>
          <a:bodyPr wrap="square" rtlCol="0">
            <a:spAutoFit/>
          </a:bodyPr>
          <a:lstStyle/>
          <a:p>
            <a:pPr algn="just"/>
            <a:r>
              <a:rPr lang="en-GB" sz="2400" dirty="0" err="1">
                <a:latin typeface="Century Gothic" panose="020B0502020202020204" pitchFamily="34" charset="0"/>
              </a:rPr>
              <a:t>Unifrog</a:t>
            </a:r>
            <a:r>
              <a:rPr lang="en-GB" sz="2400" dirty="0">
                <a:latin typeface="Century Gothic" panose="020B0502020202020204" pitchFamily="34" charset="0"/>
              </a:rPr>
              <a:t> is an on-line careers platform for students.  It offers a one stop shop where students can easily explore their interests, then find and successfully apply for their next best step after school.</a:t>
            </a:r>
          </a:p>
          <a:p>
            <a:pPr algn="just"/>
            <a:endParaRPr lang="en-GB" sz="2400" dirty="0">
              <a:latin typeface="Century Gothic" panose="020B0502020202020204" pitchFamily="34" charset="0"/>
            </a:endParaRPr>
          </a:p>
          <a:p>
            <a:pPr algn="just"/>
            <a:r>
              <a:rPr lang="en-GB" sz="2400" dirty="0" err="1">
                <a:latin typeface="Century Gothic" panose="020B0502020202020204" pitchFamily="34" charset="0"/>
              </a:rPr>
              <a:t>Unifrog</a:t>
            </a:r>
            <a:r>
              <a:rPr lang="en-GB" sz="2400" dirty="0">
                <a:latin typeface="Century Gothic" panose="020B0502020202020204" pitchFamily="34" charset="0"/>
              </a:rPr>
              <a:t> helps you explore your key interests and what career paths you can take to reach your goals.</a:t>
            </a:r>
          </a:p>
        </p:txBody>
      </p:sp>
      <p:pic>
        <p:nvPicPr>
          <p:cNvPr id="6" name="Picture 5">
            <a:extLst>
              <a:ext uri="{FF2B5EF4-FFF2-40B4-BE49-F238E27FC236}">
                <a16:creationId xmlns:a16="http://schemas.microsoft.com/office/drawing/2014/main" id="{14FF956D-359E-4B9D-9CF0-D1A0D2AD3E52}"/>
              </a:ext>
            </a:extLst>
          </p:cNvPr>
          <p:cNvPicPr>
            <a:picLocks noChangeAspect="1"/>
          </p:cNvPicPr>
          <p:nvPr/>
        </p:nvPicPr>
        <p:blipFill rotWithShape="1">
          <a:blip r:embed="rId5"/>
          <a:srcRect l="15655" t="9670" r="15243" b="12244"/>
          <a:stretch/>
        </p:blipFill>
        <p:spPr>
          <a:xfrm>
            <a:off x="8106578" y="2638481"/>
            <a:ext cx="3769396" cy="2632246"/>
          </a:xfrm>
          <a:prstGeom prst="rect">
            <a:avLst/>
          </a:prstGeom>
        </p:spPr>
      </p:pic>
    </p:spTree>
    <p:extLst>
      <p:ext uri="{BB962C8B-B14F-4D97-AF65-F5344CB8AC3E}">
        <p14:creationId xmlns:p14="http://schemas.microsoft.com/office/powerpoint/2010/main" val="2615219589"/>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7" name="Rectangle 6">
            <a:extLst>
              <a:ext uri="{FF2B5EF4-FFF2-40B4-BE49-F238E27FC236}">
                <a16:creationId xmlns:a16="http://schemas.microsoft.com/office/drawing/2014/main" id="{5B0F7343-4237-4CE5-B54F-E30B12248772}"/>
              </a:ext>
            </a:extLst>
          </p:cNvPr>
          <p:cNvSpPr/>
          <p:nvPr/>
        </p:nvSpPr>
        <p:spPr>
          <a:xfrm>
            <a:off x="701485" y="2022962"/>
            <a:ext cx="10942999" cy="365869"/>
          </a:xfrm>
          <a:prstGeom prst="rect">
            <a:avLst/>
          </a:prstGeom>
        </p:spPr>
        <p:txBody>
          <a:bodyPr wrap="square">
            <a:spAutoFit/>
          </a:bodyPr>
          <a:lstStyle/>
          <a:p>
            <a:pPr marR="133350" lvl="0">
              <a:lnSpc>
                <a:spcPct val="107000"/>
              </a:lnSpc>
              <a:spcAft>
                <a:spcPts val="800"/>
              </a:spcAft>
            </a:pPr>
            <a:endParaRPr lang="en-GB" dirty="0">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54A41424-32DF-4AC2-88A6-D8AD488D716F}"/>
              </a:ext>
            </a:extLst>
          </p:cNvPr>
          <p:cNvSpPr txBox="1"/>
          <p:nvPr/>
        </p:nvSpPr>
        <p:spPr>
          <a:xfrm>
            <a:off x="701485" y="451570"/>
            <a:ext cx="9443760" cy="830997"/>
          </a:xfrm>
          <a:prstGeom prst="rect">
            <a:avLst/>
          </a:prstGeom>
          <a:noFill/>
        </p:spPr>
        <p:txBody>
          <a:bodyPr wrap="square" rtlCol="0">
            <a:spAutoFit/>
          </a:bodyPr>
          <a:lstStyle/>
          <a:p>
            <a:r>
              <a:rPr lang="en-GB" sz="4800" b="1" dirty="0">
                <a:latin typeface="Century Gothic" panose="020B0502020202020204" pitchFamily="34" charset="0"/>
              </a:rPr>
              <a:t>Completing the Options Form</a:t>
            </a:r>
          </a:p>
        </p:txBody>
      </p:sp>
      <p:sp>
        <p:nvSpPr>
          <p:cNvPr id="9" name="TextBox 8">
            <a:extLst>
              <a:ext uri="{FF2B5EF4-FFF2-40B4-BE49-F238E27FC236}">
                <a16:creationId xmlns:a16="http://schemas.microsoft.com/office/drawing/2014/main" id="{644AD502-7CC5-4A1B-B83A-78AEED2480CC}"/>
              </a:ext>
            </a:extLst>
          </p:cNvPr>
          <p:cNvSpPr txBox="1"/>
          <p:nvPr/>
        </p:nvSpPr>
        <p:spPr>
          <a:xfrm>
            <a:off x="849087" y="1971889"/>
            <a:ext cx="5850294" cy="4401205"/>
          </a:xfrm>
          <a:prstGeom prst="rect">
            <a:avLst/>
          </a:prstGeom>
          <a:noFill/>
        </p:spPr>
        <p:txBody>
          <a:bodyPr wrap="square" rtlCol="0">
            <a:spAutoFit/>
          </a:bodyPr>
          <a:lstStyle/>
          <a:p>
            <a:pPr algn="just"/>
            <a:r>
              <a:rPr lang="en-GB" sz="2800" dirty="0">
                <a:latin typeface="Century Gothic" panose="020B0502020202020204" pitchFamily="34" charset="0"/>
              </a:rPr>
              <a:t>Please read each section of the form and follow the instructions provided.</a:t>
            </a:r>
          </a:p>
          <a:p>
            <a:pPr algn="just"/>
            <a:endParaRPr lang="en-GB" sz="2800" dirty="0">
              <a:latin typeface="Century Gothic" panose="020B0502020202020204" pitchFamily="34" charset="0"/>
            </a:endParaRPr>
          </a:p>
          <a:p>
            <a:pPr algn="just"/>
            <a:r>
              <a:rPr lang="en-GB" sz="2800" dirty="0">
                <a:latin typeface="Century Gothic" panose="020B0502020202020204" pitchFamily="34" charset="0"/>
              </a:rPr>
              <a:t>We will do our very best to meet your preferences, but please be aware that in some cases, this may not always be possible.  In these cases, we will look at your reserve choices.</a:t>
            </a:r>
          </a:p>
        </p:txBody>
      </p:sp>
      <p:pic>
        <p:nvPicPr>
          <p:cNvPr id="11" name="Picture 10">
            <a:extLst>
              <a:ext uri="{FF2B5EF4-FFF2-40B4-BE49-F238E27FC236}">
                <a16:creationId xmlns:a16="http://schemas.microsoft.com/office/drawing/2014/main" id="{347EACCC-B287-4E39-8017-B6B0F0DA4155}"/>
              </a:ext>
            </a:extLst>
          </p:cNvPr>
          <p:cNvPicPr>
            <a:picLocks noChangeAspect="1"/>
          </p:cNvPicPr>
          <p:nvPr/>
        </p:nvPicPr>
        <p:blipFill>
          <a:blip r:embed="rId5"/>
          <a:stretch>
            <a:fillRect/>
          </a:stretch>
        </p:blipFill>
        <p:spPr>
          <a:xfrm rot="740969">
            <a:off x="8189955" y="2456067"/>
            <a:ext cx="1974811" cy="3432848"/>
          </a:xfrm>
          <a:prstGeom prst="rect">
            <a:avLst/>
          </a:prstGeom>
        </p:spPr>
      </p:pic>
    </p:spTree>
    <p:extLst>
      <p:ext uri="{BB962C8B-B14F-4D97-AF65-F5344CB8AC3E}">
        <p14:creationId xmlns:p14="http://schemas.microsoft.com/office/powerpoint/2010/main" val="4099897134"/>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7" name="Rectangle 6">
            <a:extLst>
              <a:ext uri="{FF2B5EF4-FFF2-40B4-BE49-F238E27FC236}">
                <a16:creationId xmlns:a16="http://schemas.microsoft.com/office/drawing/2014/main" id="{5B0F7343-4237-4CE5-B54F-E30B12248772}"/>
              </a:ext>
            </a:extLst>
          </p:cNvPr>
          <p:cNvSpPr/>
          <p:nvPr/>
        </p:nvSpPr>
        <p:spPr>
          <a:xfrm>
            <a:off x="701485" y="2022962"/>
            <a:ext cx="10942999" cy="365869"/>
          </a:xfrm>
          <a:prstGeom prst="rect">
            <a:avLst/>
          </a:prstGeom>
        </p:spPr>
        <p:txBody>
          <a:bodyPr wrap="square">
            <a:spAutoFit/>
          </a:bodyPr>
          <a:lstStyle/>
          <a:p>
            <a:pPr marR="133350" lvl="0">
              <a:lnSpc>
                <a:spcPct val="107000"/>
              </a:lnSpc>
              <a:spcAft>
                <a:spcPts val="800"/>
              </a:spcAft>
            </a:pPr>
            <a:endParaRPr lang="en-GB" dirty="0">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54A41424-32DF-4AC2-88A6-D8AD488D716F}"/>
              </a:ext>
            </a:extLst>
          </p:cNvPr>
          <p:cNvSpPr txBox="1"/>
          <p:nvPr/>
        </p:nvSpPr>
        <p:spPr>
          <a:xfrm>
            <a:off x="701485" y="451570"/>
            <a:ext cx="9443760" cy="830997"/>
          </a:xfrm>
          <a:prstGeom prst="rect">
            <a:avLst/>
          </a:prstGeom>
          <a:noFill/>
        </p:spPr>
        <p:txBody>
          <a:bodyPr wrap="square" rtlCol="0">
            <a:spAutoFit/>
          </a:bodyPr>
          <a:lstStyle/>
          <a:p>
            <a:r>
              <a:rPr lang="en-GB" sz="4800" b="1" dirty="0">
                <a:latin typeface="Century Gothic" panose="020B0502020202020204" pitchFamily="34" charset="0"/>
              </a:rPr>
              <a:t>Completing the Options Form</a:t>
            </a:r>
          </a:p>
        </p:txBody>
      </p:sp>
      <p:sp>
        <p:nvSpPr>
          <p:cNvPr id="9" name="TextBox 8">
            <a:extLst>
              <a:ext uri="{FF2B5EF4-FFF2-40B4-BE49-F238E27FC236}">
                <a16:creationId xmlns:a16="http://schemas.microsoft.com/office/drawing/2014/main" id="{644AD502-7CC5-4A1B-B83A-78AEED2480CC}"/>
              </a:ext>
            </a:extLst>
          </p:cNvPr>
          <p:cNvSpPr txBox="1"/>
          <p:nvPr/>
        </p:nvSpPr>
        <p:spPr>
          <a:xfrm>
            <a:off x="701485" y="2205896"/>
            <a:ext cx="7322842" cy="3046988"/>
          </a:xfrm>
          <a:prstGeom prst="rect">
            <a:avLst/>
          </a:prstGeom>
          <a:noFill/>
        </p:spPr>
        <p:txBody>
          <a:bodyPr wrap="square" rtlCol="0">
            <a:spAutoFit/>
          </a:bodyPr>
          <a:lstStyle/>
          <a:p>
            <a:pPr algn="just"/>
            <a:r>
              <a:rPr lang="en-GB" sz="3200" dirty="0">
                <a:latin typeface="Century Gothic" panose="020B0502020202020204" pitchFamily="34" charset="0"/>
              </a:rPr>
              <a:t>Please complete the Microsoft Form by Monday 2 March.</a:t>
            </a:r>
          </a:p>
          <a:p>
            <a:pPr algn="just"/>
            <a:endParaRPr lang="en-GB" sz="3200" dirty="0">
              <a:latin typeface="Century Gothic" panose="020B0502020202020204" pitchFamily="34" charset="0"/>
            </a:endParaRPr>
          </a:p>
          <a:p>
            <a:pPr algn="just"/>
            <a:r>
              <a:rPr lang="en-GB" sz="3200" dirty="0">
                <a:latin typeface="Century Gothic" panose="020B0502020202020204" pitchFamily="34" charset="0"/>
              </a:rPr>
              <a:t>Information regarding option</a:t>
            </a:r>
          </a:p>
          <a:p>
            <a:pPr algn="just"/>
            <a:r>
              <a:rPr lang="en-GB" sz="3200" dirty="0">
                <a:latin typeface="Century Gothic" panose="020B0502020202020204" pitchFamily="34" charset="0"/>
              </a:rPr>
              <a:t>preferences will be issued by </a:t>
            </a:r>
            <a:r>
              <a:rPr lang="en-GB" sz="3200">
                <a:latin typeface="Century Gothic" panose="020B0502020202020204" pitchFamily="34" charset="0"/>
              </a:rPr>
              <a:t>July 2026.</a:t>
            </a:r>
            <a:endParaRPr lang="en-GB" sz="3200" dirty="0">
              <a:latin typeface="Century Gothic" panose="020B0502020202020204" pitchFamily="34" charset="0"/>
            </a:endParaRPr>
          </a:p>
        </p:txBody>
      </p:sp>
    </p:spTree>
    <p:extLst>
      <p:ext uri="{BB962C8B-B14F-4D97-AF65-F5344CB8AC3E}">
        <p14:creationId xmlns:p14="http://schemas.microsoft.com/office/powerpoint/2010/main" val="1057230320"/>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7" name="Rectangle 6">
            <a:extLst>
              <a:ext uri="{FF2B5EF4-FFF2-40B4-BE49-F238E27FC236}">
                <a16:creationId xmlns:a16="http://schemas.microsoft.com/office/drawing/2014/main" id="{5B0F7343-4237-4CE5-B54F-E30B12248772}"/>
              </a:ext>
            </a:extLst>
          </p:cNvPr>
          <p:cNvSpPr/>
          <p:nvPr/>
        </p:nvSpPr>
        <p:spPr>
          <a:xfrm>
            <a:off x="701485" y="2022962"/>
            <a:ext cx="10942999" cy="365869"/>
          </a:xfrm>
          <a:prstGeom prst="rect">
            <a:avLst/>
          </a:prstGeom>
        </p:spPr>
        <p:txBody>
          <a:bodyPr wrap="square">
            <a:spAutoFit/>
          </a:bodyPr>
          <a:lstStyle/>
          <a:p>
            <a:pPr marR="133350" lvl="0">
              <a:lnSpc>
                <a:spcPct val="107000"/>
              </a:lnSpc>
              <a:spcAft>
                <a:spcPts val="800"/>
              </a:spcAft>
            </a:pPr>
            <a:endParaRPr lang="en-GB" dirty="0">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54A41424-32DF-4AC2-88A6-D8AD488D716F}"/>
              </a:ext>
            </a:extLst>
          </p:cNvPr>
          <p:cNvSpPr txBox="1"/>
          <p:nvPr/>
        </p:nvSpPr>
        <p:spPr>
          <a:xfrm>
            <a:off x="701485" y="451570"/>
            <a:ext cx="9443760" cy="830997"/>
          </a:xfrm>
          <a:prstGeom prst="rect">
            <a:avLst/>
          </a:prstGeom>
          <a:noFill/>
        </p:spPr>
        <p:txBody>
          <a:bodyPr wrap="square" rtlCol="0">
            <a:spAutoFit/>
          </a:bodyPr>
          <a:lstStyle/>
          <a:p>
            <a:r>
              <a:rPr lang="en-GB" sz="4800" b="1" dirty="0">
                <a:latin typeface="Century Gothic" panose="020B0502020202020204" pitchFamily="34" charset="0"/>
              </a:rPr>
              <a:t>Support</a:t>
            </a:r>
          </a:p>
        </p:txBody>
      </p:sp>
      <p:sp>
        <p:nvSpPr>
          <p:cNvPr id="9" name="TextBox 8">
            <a:extLst>
              <a:ext uri="{FF2B5EF4-FFF2-40B4-BE49-F238E27FC236}">
                <a16:creationId xmlns:a16="http://schemas.microsoft.com/office/drawing/2014/main" id="{644AD502-7CC5-4A1B-B83A-78AEED2480CC}"/>
              </a:ext>
            </a:extLst>
          </p:cNvPr>
          <p:cNvSpPr txBox="1"/>
          <p:nvPr/>
        </p:nvSpPr>
        <p:spPr>
          <a:xfrm>
            <a:off x="517449" y="2370145"/>
            <a:ext cx="7640082" cy="2739211"/>
          </a:xfrm>
          <a:prstGeom prst="rect">
            <a:avLst/>
          </a:prstGeom>
          <a:noFill/>
        </p:spPr>
        <p:txBody>
          <a:bodyPr wrap="square" rtlCol="0">
            <a:spAutoFit/>
          </a:bodyPr>
          <a:lstStyle/>
          <a:p>
            <a:pPr marL="457200" indent="-457200">
              <a:buFont typeface="Arial" panose="020B0604020202020204" pitchFamily="34" charset="0"/>
              <a:buChar char="•"/>
            </a:pPr>
            <a:r>
              <a:rPr lang="en-GB" sz="2800" dirty="0">
                <a:latin typeface="Century Gothic" panose="020B0502020202020204" pitchFamily="34" charset="0"/>
              </a:rPr>
              <a:t>Guided Options Booklet</a:t>
            </a:r>
          </a:p>
          <a:p>
            <a:pPr marL="457200" indent="-457200">
              <a:buFont typeface="Arial" panose="020B0604020202020204" pitchFamily="34" charset="0"/>
              <a:buChar char="•"/>
            </a:pPr>
            <a:r>
              <a:rPr lang="en-GB" sz="2800" dirty="0" err="1">
                <a:latin typeface="Century Gothic" panose="020B0502020202020204" pitchFamily="34" charset="0"/>
              </a:rPr>
              <a:t>Unifrog</a:t>
            </a:r>
            <a:endParaRPr lang="en-GB" sz="2800" dirty="0">
              <a:latin typeface="Century Gothic" panose="020B0502020202020204" pitchFamily="34" charset="0"/>
            </a:endParaRPr>
          </a:p>
          <a:p>
            <a:pPr marL="457200" indent="-457200">
              <a:buFont typeface="Arial" panose="020B0604020202020204" pitchFamily="34" charset="0"/>
              <a:buChar char="•"/>
            </a:pPr>
            <a:r>
              <a:rPr lang="en-GB" sz="2800" dirty="0">
                <a:latin typeface="Century Gothic" panose="020B0502020202020204" pitchFamily="34" charset="0"/>
              </a:rPr>
              <a:t>Internet</a:t>
            </a:r>
          </a:p>
          <a:p>
            <a:pPr marL="457200" indent="-457200">
              <a:buFont typeface="Arial" panose="020B0604020202020204" pitchFamily="34" charset="0"/>
              <a:buChar char="•"/>
            </a:pPr>
            <a:r>
              <a:rPr lang="en-GB" sz="2800" dirty="0">
                <a:latin typeface="Century Gothic" panose="020B0502020202020204" pitchFamily="34" charset="0"/>
              </a:rPr>
              <a:t>Teachers</a:t>
            </a:r>
          </a:p>
          <a:p>
            <a:pPr marL="457200" indent="-457200">
              <a:buFont typeface="Arial" panose="020B0604020202020204" pitchFamily="34" charset="0"/>
              <a:buChar char="•"/>
            </a:pPr>
            <a:r>
              <a:rPr lang="en-GB" sz="2800" dirty="0">
                <a:latin typeface="Century Gothic" panose="020B0502020202020204" pitchFamily="34" charset="0"/>
              </a:rPr>
              <a:t>Family/Friends</a:t>
            </a:r>
          </a:p>
          <a:p>
            <a:endParaRPr lang="en-GB" sz="3200" dirty="0">
              <a:latin typeface="Century Gothic" panose="020B0502020202020204" pitchFamily="34" charset="0"/>
            </a:endParaRPr>
          </a:p>
        </p:txBody>
      </p:sp>
      <p:pic>
        <p:nvPicPr>
          <p:cNvPr id="3" name="Picture 2">
            <a:extLst>
              <a:ext uri="{FF2B5EF4-FFF2-40B4-BE49-F238E27FC236}">
                <a16:creationId xmlns:a16="http://schemas.microsoft.com/office/drawing/2014/main" id="{C412CF60-EA69-4EB2-923D-6BFD09B54C5F}"/>
              </a:ext>
            </a:extLst>
          </p:cNvPr>
          <p:cNvPicPr>
            <a:picLocks noChangeAspect="1"/>
          </p:cNvPicPr>
          <p:nvPr/>
        </p:nvPicPr>
        <p:blipFill>
          <a:blip r:embed="rId5"/>
          <a:stretch>
            <a:fillRect/>
          </a:stretch>
        </p:blipFill>
        <p:spPr>
          <a:xfrm>
            <a:off x="8341567" y="2370145"/>
            <a:ext cx="2572875" cy="3434921"/>
          </a:xfrm>
          <a:prstGeom prst="rect">
            <a:avLst/>
          </a:prstGeom>
        </p:spPr>
      </p:pic>
    </p:spTree>
    <p:extLst>
      <p:ext uri="{BB962C8B-B14F-4D97-AF65-F5344CB8AC3E}">
        <p14:creationId xmlns:p14="http://schemas.microsoft.com/office/powerpoint/2010/main" val="2386099673"/>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1362269" y="116086"/>
            <a:ext cx="8397551"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6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Communication</a:t>
            </a:r>
            <a:endPar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3" name="Rectangle 2">
            <a:extLst>
              <a:ext uri="{FF2B5EF4-FFF2-40B4-BE49-F238E27FC236}">
                <a16:creationId xmlns:a16="http://schemas.microsoft.com/office/drawing/2014/main" id="{A234062B-26A1-4DEC-A61F-A5CEE364084F}"/>
              </a:ext>
            </a:extLst>
          </p:cNvPr>
          <p:cNvSpPr/>
          <p:nvPr/>
        </p:nvSpPr>
        <p:spPr>
          <a:xfrm>
            <a:off x="1784927" y="2093770"/>
            <a:ext cx="9443759" cy="1646092"/>
          </a:xfrm>
          <a:prstGeom prst="rect">
            <a:avLst/>
          </a:prstGeom>
        </p:spPr>
        <p:txBody>
          <a:bodyPr wrap="square">
            <a:spAutoFit/>
          </a:bodyPr>
          <a:lstStyle/>
          <a:p>
            <a:pPr marR="133350" algn="just">
              <a:lnSpc>
                <a:spcPct val="107000"/>
              </a:lnSpc>
              <a:spcAft>
                <a:spcPts val="0"/>
              </a:spcAft>
            </a:pPr>
            <a:r>
              <a:rPr lang="en-GB" sz="3200" dirty="0">
                <a:latin typeface="Century Gothic" panose="020B0502020202020204" pitchFamily="34" charset="0"/>
                <a:ea typeface="Calibri" panose="020F0502020204030204" pitchFamily="34" charset="0"/>
                <a:cs typeface="Times New Roman" panose="02020603050405020304" pitchFamily="18" charset="0"/>
              </a:rPr>
              <a:t>If you have any queries or would like further advice regarding options, please email: </a:t>
            </a:r>
            <a:endParaRPr lang="en-GB" sz="3200" dirty="0">
              <a:latin typeface="Calibri" panose="020F0502020204030204" pitchFamily="34" charset="0"/>
              <a:ea typeface="Calibri" panose="020F0502020204030204" pitchFamily="34" charset="0"/>
              <a:cs typeface="Times New Roman" panose="02020603050405020304" pitchFamily="18" charset="0"/>
            </a:endParaRPr>
          </a:p>
          <a:p>
            <a:pPr marR="133350">
              <a:lnSpc>
                <a:spcPct val="107000"/>
              </a:lnSpc>
              <a:spcAft>
                <a:spcPts val="0"/>
              </a:spcAft>
            </a:pPr>
            <a:r>
              <a:rPr lang="en-GB" sz="3200" u="sng" dirty="0">
                <a:solidFill>
                  <a:srgbClr val="0563C1"/>
                </a:solidFill>
                <a:latin typeface="Century Gothic" panose="020B050202020202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options@st-martins.essex.sch.uk</a:t>
            </a:r>
            <a:endParaRPr lang="en-GB" sz="3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5B0F7343-4237-4CE5-B54F-E30B12248772}"/>
              </a:ext>
            </a:extLst>
          </p:cNvPr>
          <p:cNvSpPr/>
          <p:nvPr/>
        </p:nvSpPr>
        <p:spPr>
          <a:xfrm>
            <a:off x="1784927" y="4427902"/>
            <a:ext cx="9443759" cy="1451744"/>
          </a:xfrm>
          <a:prstGeom prst="rect">
            <a:avLst/>
          </a:prstGeom>
        </p:spPr>
        <p:txBody>
          <a:bodyPr wrap="square">
            <a:spAutoFit/>
          </a:bodyPr>
          <a:lstStyle/>
          <a:p>
            <a:pPr marR="133350" lvl="0" algn="just">
              <a:lnSpc>
                <a:spcPct val="107000"/>
              </a:lnSpc>
              <a:spcAft>
                <a:spcPts val="800"/>
              </a:spcAft>
            </a:pPr>
            <a:r>
              <a:rPr lang="en-GB" sz="2800" dirty="0">
                <a:solidFill>
                  <a:prstClr val="black"/>
                </a:solidFill>
                <a:latin typeface="Century Gothic" panose="020B0502020202020204" pitchFamily="34" charset="0"/>
                <a:ea typeface="Calibri" panose="020F0502020204030204" pitchFamily="34" charset="0"/>
                <a:cs typeface="Times New Roman" panose="02020603050405020304" pitchFamily="18" charset="0"/>
              </a:rPr>
              <a:t>Please note, all students with Special Educational Needs will be contacted by the </a:t>
            </a:r>
            <a:r>
              <a:rPr lang="en-GB" sz="2800" dirty="0" err="1">
                <a:solidFill>
                  <a:prstClr val="black"/>
                </a:solidFill>
                <a:latin typeface="Century Gothic" panose="020B0502020202020204" pitchFamily="34" charset="0"/>
                <a:ea typeface="Calibri" panose="020F0502020204030204" pitchFamily="34" charset="0"/>
                <a:cs typeface="Times New Roman" panose="02020603050405020304" pitchFamily="18" charset="0"/>
              </a:rPr>
              <a:t>SENDCo</a:t>
            </a:r>
            <a:r>
              <a:rPr lang="en-GB" sz="2800" dirty="0">
                <a:solidFill>
                  <a:prstClr val="black"/>
                </a:solidFill>
                <a:latin typeface="Century Gothic" panose="020B0502020202020204" pitchFamily="34" charset="0"/>
                <a:ea typeface="Calibri" panose="020F0502020204030204" pitchFamily="34" charset="0"/>
                <a:cs typeface="Times New Roman" panose="02020603050405020304" pitchFamily="18" charset="0"/>
              </a:rPr>
              <a:t> to discuss and support the decision-making process.</a:t>
            </a:r>
            <a:endParaRPr lang="en-GB"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9018769"/>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1362269" y="116086"/>
            <a:ext cx="8397551"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Year 9 Options </a:t>
            </a:r>
          </a:p>
        </p:txBody>
      </p:sp>
      <p:sp>
        <p:nvSpPr>
          <p:cNvPr id="3" name="TextBox 2">
            <a:extLst>
              <a:ext uri="{FF2B5EF4-FFF2-40B4-BE49-F238E27FC236}">
                <a16:creationId xmlns:a16="http://schemas.microsoft.com/office/drawing/2014/main" id="{9F23F5ED-432D-4387-8ACF-37DCBBD304DF}"/>
              </a:ext>
            </a:extLst>
          </p:cNvPr>
          <p:cNvSpPr txBox="1"/>
          <p:nvPr/>
        </p:nvSpPr>
        <p:spPr>
          <a:xfrm>
            <a:off x="716902" y="2131093"/>
            <a:ext cx="10758196" cy="4401205"/>
          </a:xfrm>
          <a:prstGeom prst="rect">
            <a:avLst/>
          </a:prstGeom>
          <a:noFill/>
        </p:spPr>
        <p:txBody>
          <a:bodyPr wrap="square" rtlCol="0">
            <a:spAutoFit/>
          </a:bodyPr>
          <a:lstStyle/>
          <a:p>
            <a:r>
              <a:rPr lang="en-GB" sz="2000" dirty="0">
                <a:latin typeface="Century Gothic" panose="020B0502020202020204" pitchFamily="34" charset="0"/>
              </a:rPr>
              <a:t>Dear Parents and Carers</a:t>
            </a:r>
          </a:p>
          <a:p>
            <a:endParaRPr lang="en-GB" sz="2000" dirty="0">
              <a:latin typeface="Century Gothic" panose="020B0502020202020204" pitchFamily="34" charset="0"/>
            </a:endParaRPr>
          </a:p>
          <a:p>
            <a:pPr algn="just"/>
            <a:r>
              <a:rPr lang="en-GB" sz="2000" dirty="0">
                <a:latin typeface="Century Gothic" panose="020B0502020202020204" pitchFamily="34" charset="0"/>
              </a:rPr>
              <a:t>The following slides are designed to support you and your child in making the right decisions regarding Key Stage 4 courses.</a:t>
            </a:r>
          </a:p>
          <a:p>
            <a:pPr algn="just"/>
            <a:endParaRPr lang="en-GB" sz="2000" dirty="0">
              <a:latin typeface="Century Gothic" panose="020B0502020202020204" pitchFamily="34" charset="0"/>
            </a:endParaRPr>
          </a:p>
          <a:p>
            <a:pPr algn="just"/>
            <a:r>
              <a:rPr lang="en-GB" sz="2000" dirty="0">
                <a:latin typeface="Century Gothic" panose="020B0502020202020204" pitchFamily="34" charset="0"/>
              </a:rPr>
              <a:t>We want you to feel confident that you have all necessary information and support to make this process as easy as possible.</a:t>
            </a:r>
          </a:p>
          <a:p>
            <a:pPr algn="just"/>
            <a:endParaRPr lang="en-GB" sz="2000" dirty="0">
              <a:latin typeface="Century Gothic" panose="020B0502020202020204" pitchFamily="34" charset="0"/>
            </a:endParaRPr>
          </a:p>
          <a:p>
            <a:pPr algn="just"/>
            <a:r>
              <a:rPr lang="en-GB" sz="2000" dirty="0">
                <a:latin typeface="Century Gothic" panose="020B0502020202020204" pitchFamily="34" charset="0"/>
              </a:rPr>
              <a:t>We want you to know that as your child begins the transition to Year 10 and the start of GCSEs, we will make every effort to ensure it is a smooth one.</a:t>
            </a:r>
          </a:p>
          <a:p>
            <a:pPr algn="just"/>
            <a:endParaRPr lang="en-GB" sz="2000" dirty="0">
              <a:latin typeface="Century Gothic" panose="020B0502020202020204" pitchFamily="34" charset="0"/>
            </a:endParaRPr>
          </a:p>
          <a:p>
            <a:pPr algn="just"/>
            <a:r>
              <a:rPr lang="en-GB" sz="2000" dirty="0">
                <a:latin typeface="Century Gothic" panose="020B0502020202020204" pitchFamily="34" charset="0"/>
              </a:rPr>
              <a:t>Underpinned by our core values: Traditional Values, Learning for the Future and Outstanding Personal Achievement, we endeavour for your child to continue to flourish and be </a:t>
            </a:r>
            <a:r>
              <a:rPr lang="en-GB" sz="2000" dirty="0">
                <a:solidFill>
                  <a:srgbClr val="C00000"/>
                </a:solidFill>
                <a:latin typeface="Century Gothic" panose="020B0502020202020204" pitchFamily="34" charset="0"/>
              </a:rPr>
              <a:t>The Best They Can Be</a:t>
            </a:r>
            <a:r>
              <a:rPr lang="en-GB" sz="2000" dirty="0">
                <a:latin typeface="Century Gothic" panose="020B0502020202020204" pitchFamily="34" charset="0"/>
              </a:rPr>
              <a:t>.</a:t>
            </a:r>
          </a:p>
        </p:txBody>
      </p:sp>
    </p:spTree>
    <p:extLst>
      <p:ext uri="{BB962C8B-B14F-4D97-AF65-F5344CB8AC3E}">
        <p14:creationId xmlns:p14="http://schemas.microsoft.com/office/powerpoint/2010/main" val="2883786701"/>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1362269" y="116086"/>
            <a:ext cx="8397551"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Key Dates</a:t>
            </a:r>
          </a:p>
        </p:txBody>
      </p:sp>
      <p:sp>
        <p:nvSpPr>
          <p:cNvPr id="6" name="Rectangle 5">
            <a:extLst>
              <a:ext uri="{FF2B5EF4-FFF2-40B4-BE49-F238E27FC236}">
                <a16:creationId xmlns:a16="http://schemas.microsoft.com/office/drawing/2014/main" id="{FA6C2642-1769-48EE-AFCF-39FBBE49823F}"/>
              </a:ext>
            </a:extLst>
          </p:cNvPr>
          <p:cNvSpPr/>
          <p:nvPr/>
        </p:nvSpPr>
        <p:spPr>
          <a:xfrm>
            <a:off x="441433" y="1622625"/>
            <a:ext cx="11466787" cy="5109091"/>
          </a:xfrm>
          <a:prstGeom prst="rect">
            <a:avLst/>
          </a:prstGeom>
        </p:spPr>
        <p:txBody>
          <a:bodyPr wrap="square">
            <a:spAutoFit/>
          </a:bodyPr>
          <a:lstStyle/>
          <a:p>
            <a:r>
              <a:rPr lang="en-GB" sz="1400" b="1" dirty="0">
                <a:latin typeface="Century Gothic" panose="020B0502020202020204" pitchFamily="34" charset="0"/>
              </a:rPr>
              <a:t>W/B Monday 2 February 2026 (Year 9 Options Launch Week) </a:t>
            </a:r>
            <a:endParaRPr lang="en-GB" sz="1400" dirty="0">
              <a:latin typeface="Century Gothic" panose="020B0502020202020204" pitchFamily="34" charset="0"/>
            </a:endParaRPr>
          </a:p>
          <a:p>
            <a:r>
              <a:rPr lang="en-GB" sz="1400" dirty="0">
                <a:latin typeface="Century Gothic" panose="020B0502020202020204" pitchFamily="34" charset="0"/>
              </a:rPr>
              <a:t>•</a:t>
            </a:r>
            <a:r>
              <a:rPr lang="en-GB" sz="1400" b="1" dirty="0">
                <a:latin typeface="Century Gothic" panose="020B0502020202020204" pitchFamily="34" charset="0"/>
              </a:rPr>
              <a:t>Options booklet, Options form and additional information sent out to parents/carers.</a:t>
            </a:r>
            <a:endParaRPr lang="en-GB" sz="1400" dirty="0">
              <a:latin typeface="Century Gothic" panose="020B0502020202020204" pitchFamily="34" charset="0"/>
            </a:endParaRPr>
          </a:p>
          <a:p>
            <a:r>
              <a:rPr lang="en-GB" sz="1400" dirty="0">
                <a:latin typeface="Century Gothic" panose="020B0502020202020204" pitchFamily="34" charset="0"/>
              </a:rPr>
              <a:t>•</a:t>
            </a:r>
            <a:r>
              <a:rPr lang="en-GB" sz="1400" b="1" dirty="0">
                <a:latin typeface="Century Gothic" panose="020B0502020202020204" pitchFamily="34" charset="0"/>
              </a:rPr>
              <a:t>Options booklet and additional information available on school website.</a:t>
            </a:r>
            <a:endParaRPr lang="en-GB" sz="1400" dirty="0">
              <a:latin typeface="Century Gothic" panose="020B0502020202020204" pitchFamily="34" charset="0"/>
            </a:endParaRPr>
          </a:p>
          <a:p>
            <a:endParaRPr lang="en-GB" sz="1400" dirty="0">
              <a:latin typeface="Century Gothic" panose="020B0502020202020204" pitchFamily="34" charset="0"/>
            </a:endParaRPr>
          </a:p>
          <a:p>
            <a:r>
              <a:rPr lang="en-GB" sz="1400" b="1" dirty="0">
                <a:latin typeface="Century Gothic" panose="020B0502020202020204" pitchFamily="34" charset="0"/>
              </a:rPr>
              <a:t>Monday 2 February </a:t>
            </a:r>
            <a:endParaRPr lang="en-GB" sz="1400" dirty="0">
              <a:latin typeface="Century Gothic" panose="020B0502020202020204" pitchFamily="34" charset="0"/>
            </a:endParaRPr>
          </a:p>
          <a:p>
            <a:r>
              <a:rPr lang="en-GB" sz="1400" dirty="0">
                <a:latin typeface="Century Gothic" panose="020B0502020202020204" pitchFamily="34" charset="0"/>
              </a:rPr>
              <a:t>        •</a:t>
            </a:r>
            <a:r>
              <a:rPr lang="en-GB" sz="1400" b="1" dirty="0">
                <a:latin typeface="Century Gothic" panose="020B0502020202020204" pitchFamily="34" charset="0"/>
              </a:rPr>
              <a:t>Year 9 ‘Launch assembly’ – an introduction to the Year 9 Options.</a:t>
            </a:r>
            <a:endParaRPr lang="en-GB" sz="1400" dirty="0">
              <a:latin typeface="Century Gothic" panose="020B0502020202020204" pitchFamily="34" charset="0"/>
            </a:endParaRPr>
          </a:p>
          <a:p>
            <a:endParaRPr lang="en-GB" sz="1400" dirty="0">
              <a:latin typeface="Century Gothic" panose="020B0502020202020204" pitchFamily="34" charset="0"/>
            </a:endParaRPr>
          </a:p>
          <a:p>
            <a:r>
              <a:rPr lang="en-GB" sz="1400" b="1" dirty="0">
                <a:latin typeface="Century Gothic" panose="020B0502020202020204" pitchFamily="34" charset="0"/>
              </a:rPr>
              <a:t>Thursday 5 February 2026 </a:t>
            </a:r>
            <a:endParaRPr lang="en-GB" sz="1400" dirty="0">
              <a:latin typeface="Century Gothic" panose="020B0502020202020204" pitchFamily="34" charset="0"/>
            </a:endParaRPr>
          </a:p>
          <a:p>
            <a:r>
              <a:rPr lang="en-GB" sz="1400" b="1" dirty="0">
                <a:latin typeface="Century Gothic" panose="020B0502020202020204" pitchFamily="34" charset="0"/>
              </a:rPr>
              <a:t>To facilitate the evening, and to avoid large numbers of parents arriving at the same time, we would be grateful if you could attend during the times allocated to your child’s band. </a:t>
            </a:r>
            <a:endParaRPr lang="en-GB" sz="1400" dirty="0">
              <a:latin typeface="Century Gothic" panose="020B0502020202020204" pitchFamily="34" charset="0"/>
            </a:endParaRPr>
          </a:p>
          <a:p>
            <a:r>
              <a:rPr lang="en-GB" sz="1400" dirty="0">
                <a:latin typeface="Century Gothic" panose="020B0502020202020204" pitchFamily="34" charset="0"/>
              </a:rPr>
              <a:t>•</a:t>
            </a:r>
            <a:r>
              <a:rPr lang="en-GB" sz="1400" b="1" dirty="0">
                <a:latin typeface="Century Gothic" panose="020B0502020202020204" pitchFamily="34" charset="0"/>
              </a:rPr>
              <a:t>Options Fayre </a:t>
            </a:r>
          </a:p>
          <a:p>
            <a:r>
              <a:rPr lang="en-GB" sz="1400" b="1" dirty="0">
                <a:latin typeface="Century Gothic" panose="020B0502020202020204" pitchFamily="34" charset="0"/>
              </a:rPr>
              <a:t>	                  </a:t>
            </a:r>
            <a:r>
              <a:rPr lang="pt-BR" sz="1400" b="1" i="0" u="none" strike="noStrike" baseline="0" dirty="0">
                <a:solidFill>
                  <a:srgbClr val="000000"/>
                </a:solidFill>
                <a:latin typeface="Century Gothic" panose="020B0502020202020204" pitchFamily="34" charset="0"/>
              </a:rPr>
              <a:t>16:00 – 17:00 S1, S2, A1, A2, I1 </a:t>
            </a:r>
            <a:endParaRPr lang="pt-BR" sz="1400" b="0" i="0" u="none" strike="noStrike" baseline="0" dirty="0">
              <a:solidFill>
                <a:srgbClr val="000000"/>
              </a:solidFill>
              <a:latin typeface="Century Gothic" panose="020B0502020202020204" pitchFamily="34" charset="0"/>
            </a:endParaRPr>
          </a:p>
          <a:p>
            <a:r>
              <a:rPr lang="pt-BR" sz="1400" b="1" i="0" u="none" strike="noStrike" baseline="0" dirty="0">
                <a:solidFill>
                  <a:srgbClr val="000000"/>
                </a:solidFill>
                <a:latin typeface="Century Gothic" panose="020B0502020202020204" pitchFamily="34" charset="0"/>
              </a:rPr>
              <a:t>                                     17:15 – 18:15 I2, N1, N2, T1, T2 </a:t>
            </a:r>
            <a:endParaRPr lang="en-GB" sz="1400" b="1" dirty="0">
              <a:latin typeface="Century Gothic" panose="020B0502020202020204" pitchFamily="34" charset="0"/>
            </a:endParaRPr>
          </a:p>
          <a:p>
            <a:r>
              <a:rPr lang="en-GB" sz="1400" b="1" dirty="0">
                <a:latin typeface="Century Gothic" panose="020B0502020202020204" pitchFamily="34" charset="0"/>
              </a:rPr>
              <a:t>                                     (an opportunity to speak to subject staff about subject courses) </a:t>
            </a:r>
            <a:endParaRPr lang="en-GB" sz="1400" dirty="0">
              <a:latin typeface="Century Gothic" panose="020B0502020202020204" pitchFamily="34" charset="0"/>
            </a:endParaRPr>
          </a:p>
          <a:p>
            <a:endParaRPr lang="en-GB" sz="1400" b="1" dirty="0">
              <a:latin typeface="Century Gothic" panose="020B0502020202020204" pitchFamily="34" charset="0"/>
            </a:endParaRPr>
          </a:p>
          <a:p>
            <a:r>
              <a:rPr lang="en-GB" sz="1400" b="1" dirty="0">
                <a:latin typeface="Century Gothic" panose="020B0502020202020204" pitchFamily="34" charset="0"/>
              </a:rPr>
              <a:t>Monday 2 March 2026 </a:t>
            </a:r>
            <a:endParaRPr lang="en-GB" sz="1400" dirty="0">
              <a:latin typeface="Century Gothic" panose="020B0502020202020204" pitchFamily="34" charset="0"/>
            </a:endParaRPr>
          </a:p>
          <a:p>
            <a:r>
              <a:rPr lang="en-GB" sz="1400" dirty="0">
                <a:latin typeface="Century Gothic" panose="020B0502020202020204" pitchFamily="34" charset="0"/>
              </a:rPr>
              <a:t>     •</a:t>
            </a:r>
            <a:r>
              <a:rPr lang="en-GB" sz="1400" b="1" dirty="0">
                <a:latin typeface="Century Gothic" panose="020B0502020202020204" pitchFamily="34" charset="0"/>
              </a:rPr>
              <a:t>Deadline to submit completed Options Form</a:t>
            </a:r>
            <a:endParaRPr lang="en-GB" sz="1400" dirty="0">
              <a:latin typeface="Century Gothic" panose="020B0502020202020204" pitchFamily="34" charset="0"/>
            </a:endParaRPr>
          </a:p>
          <a:p>
            <a:endParaRPr lang="en-GB" sz="1400" dirty="0">
              <a:latin typeface="Century Gothic" panose="020B0502020202020204" pitchFamily="34" charset="0"/>
            </a:endParaRPr>
          </a:p>
          <a:p>
            <a:r>
              <a:rPr lang="en-GB" sz="1400" b="1" dirty="0">
                <a:latin typeface="Century Gothic" panose="020B0502020202020204" pitchFamily="34" charset="0"/>
              </a:rPr>
              <a:t>July 2026 </a:t>
            </a:r>
            <a:endParaRPr lang="en-GB" sz="1400" dirty="0">
              <a:latin typeface="Century Gothic" panose="020B0502020202020204" pitchFamily="34" charset="0"/>
            </a:endParaRPr>
          </a:p>
          <a:p>
            <a:r>
              <a:rPr lang="en-GB" sz="1400" dirty="0">
                <a:latin typeface="Century Gothic" panose="020B0502020202020204" pitchFamily="34" charset="0"/>
              </a:rPr>
              <a:t>    •</a:t>
            </a:r>
            <a:r>
              <a:rPr lang="en-GB" sz="1400" b="1" dirty="0">
                <a:latin typeface="Century Gothic" panose="020B0502020202020204" pitchFamily="34" charset="0"/>
              </a:rPr>
              <a:t>Key Stage 4 option subjects will be confirmed to pupils and parents/carers.</a:t>
            </a:r>
            <a:endParaRPr lang="en-GB" sz="1400" dirty="0">
              <a:latin typeface="Century Gothic" panose="020B0502020202020204" pitchFamily="34" charset="0"/>
            </a:endParaRPr>
          </a:p>
          <a:p>
            <a:endParaRPr lang="en-GB" sz="1400" dirty="0">
              <a:latin typeface="Century Gothic" panose="020B0502020202020204" pitchFamily="34" charset="0"/>
            </a:endParaRPr>
          </a:p>
          <a:p>
            <a:r>
              <a:rPr lang="en-GB" sz="1200" dirty="0">
                <a:latin typeface="Century Gothic" panose="020B0502020202020204" pitchFamily="34" charset="0"/>
              </a:rPr>
              <a:t>N.B. All pupils with Special Educational Needs will be contacted by the SEND department to discuss and support the decision-making process. </a:t>
            </a:r>
          </a:p>
          <a:p>
            <a:r>
              <a:rPr lang="en-GB" sz="1200" dirty="0">
                <a:latin typeface="Century Gothic" panose="020B0502020202020204" pitchFamily="34" charset="0"/>
              </a:rPr>
              <a:t>If you have any queries or would like further advice regarding options, please email: options@st-martins.essex.sch.uk</a:t>
            </a:r>
            <a:endParaRPr lang="en-GB" sz="1200" dirty="0">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3179994"/>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1362269" y="116086"/>
            <a:ext cx="8397551"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6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GCSE Examinations</a:t>
            </a:r>
            <a:endPar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7" name="Rectangle 6">
            <a:extLst>
              <a:ext uri="{FF2B5EF4-FFF2-40B4-BE49-F238E27FC236}">
                <a16:creationId xmlns:a16="http://schemas.microsoft.com/office/drawing/2014/main" id="{5B0F7343-4237-4CE5-B54F-E30B12248772}"/>
              </a:ext>
            </a:extLst>
          </p:cNvPr>
          <p:cNvSpPr/>
          <p:nvPr/>
        </p:nvSpPr>
        <p:spPr>
          <a:xfrm>
            <a:off x="547516" y="2324589"/>
            <a:ext cx="7122247" cy="4063035"/>
          </a:xfrm>
          <a:prstGeom prst="rect">
            <a:avLst/>
          </a:prstGeom>
        </p:spPr>
        <p:txBody>
          <a:bodyPr wrap="square">
            <a:spAutoFit/>
          </a:bodyPr>
          <a:lstStyle/>
          <a:p>
            <a:pPr marR="133350" lvl="0" algn="just">
              <a:lnSpc>
                <a:spcPct val="107000"/>
              </a:lnSpc>
              <a:spcAft>
                <a:spcPts val="800"/>
              </a:spcAft>
            </a:pPr>
            <a:r>
              <a:rPr lang="en-GB" sz="2400"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Understanding the grades</a:t>
            </a:r>
          </a:p>
          <a:p>
            <a:pPr marR="133350" lvl="0" algn="just">
              <a:lnSpc>
                <a:spcPct val="107000"/>
              </a:lnSpc>
              <a:spcAft>
                <a:spcPts val="800"/>
              </a:spcAft>
            </a:pPr>
            <a:r>
              <a:rPr lang="en-GB" sz="2000" dirty="0">
                <a:latin typeface="Century Gothic" panose="020B0502020202020204" pitchFamily="34" charset="0"/>
                <a:ea typeface="Calibri" panose="020F0502020204030204" pitchFamily="34" charset="0"/>
                <a:cs typeface="Times New Roman" panose="02020603050405020304" pitchFamily="18" charset="0"/>
              </a:rPr>
              <a:t>If this process is being undertaken by your eldest child, you may not be familiar with the new GCSE grading process that was introduced a few years ago.</a:t>
            </a:r>
          </a:p>
          <a:p>
            <a:pPr marR="133350" lvl="0" algn="just">
              <a:lnSpc>
                <a:spcPct val="107000"/>
              </a:lnSpc>
              <a:spcAft>
                <a:spcPts val="800"/>
              </a:spcAft>
            </a:pPr>
            <a:r>
              <a:rPr lang="en-GB" sz="2000" dirty="0">
                <a:latin typeface="Century Gothic" panose="020B0502020202020204" pitchFamily="34" charset="0"/>
                <a:ea typeface="Calibri" panose="020F0502020204030204" pitchFamily="34" charset="0"/>
                <a:cs typeface="Times New Roman" panose="02020603050405020304" pitchFamily="18" charset="0"/>
              </a:rPr>
              <a:t>The chart opposite can be used for comparison purposes.</a:t>
            </a:r>
          </a:p>
          <a:p>
            <a:pPr marR="133350" lvl="0" algn="just">
              <a:lnSpc>
                <a:spcPct val="107000"/>
              </a:lnSpc>
              <a:spcAft>
                <a:spcPts val="800"/>
              </a:spcAft>
            </a:pPr>
            <a:r>
              <a:rPr lang="en-GB" sz="2000" dirty="0">
                <a:latin typeface="Century Gothic" panose="020B0502020202020204" pitchFamily="34" charset="0"/>
                <a:ea typeface="Calibri" panose="020F0502020204030204" pitchFamily="34" charset="0"/>
                <a:cs typeface="Times New Roman" panose="02020603050405020304" pitchFamily="18" charset="0"/>
              </a:rPr>
              <a:t>A ‘standard pass’ is generally the minimum requirement to enter post 16 courses.  However, many institutions will be looking for ‘strong passes’ and you will often need a higher grade in the subjects you wish to study at A level/BTEC.</a:t>
            </a:r>
          </a:p>
        </p:txBody>
      </p:sp>
      <p:pic>
        <p:nvPicPr>
          <p:cNvPr id="1026" name="Picture 2" descr="GCSE grades 2023: The 9-1 boundaries explained - BBC News">
            <a:extLst>
              <a:ext uri="{FF2B5EF4-FFF2-40B4-BE49-F238E27FC236}">
                <a16:creationId xmlns:a16="http://schemas.microsoft.com/office/drawing/2014/main" id="{F47725CF-CD78-4B55-9B06-1C9B162ADECB}"/>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4151"/>
          <a:stretch/>
        </p:blipFill>
        <p:spPr bwMode="auto">
          <a:xfrm>
            <a:off x="7849103" y="2324589"/>
            <a:ext cx="4284346" cy="39910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3512374"/>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262759" y="388302"/>
            <a:ext cx="5107813" cy="11079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Core</a:t>
            </a:r>
            <a:endPar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6" name="Rectangle 5">
            <a:extLst>
              <a:ext uri="{FF2B5EF4-FFF2-40B4-BE49-F238E27FC236}">
                <a16:creationId xmlns:a16="http://schemas.microsoft.com/office/drawing/2014/main" id="{C8CEFB97-BA39-43BF-A2C2-0375D6BCECC7}"/>
              </a:ext>
            </a:extLst>
          </p:cNvPr>
          <p:cNvSpPr/>
          <p:nvPr/>
        </p:nvSpPr>
        <p:spPr>
          <a:xfrm>
            <a:off x="547516" y="2215478"/>
            <a:ext cx="10877229" cy="3539430"/>
          </a:xfrm>
          <a:prstGeom prst="rect">
            <a:avLst/>
          </a:prstGeom>
        </p:spPr>
        <p:txBody>
          <a:bodyPr wrap="square">
            <a:spAutoFit/>
          </a:bodyPr>
          <a:lstStyle/>
          <a:p>
            <a:r>
              <a:rPr lang="en-GB" sz="3200" b="1" dirty="0">
                <a:solidFill>
                  <a:srgbClr val="C00000"/>
                </a:solidFill>
                <a:latin typeface="Century Gothic" panose="020B0502020202020204" pitchFamily="34" charset="0"/>
              </a:rPr>
              <a:t>The Core </a:t>
            </a:r>
            <a:endParaRPr lang="en-GB" sz="3200" dirty="0">
              <a:solidFill>
                <a:srgbClr val="C00000"/>
              </a:solidFill>
              <a:latin typeface="Century Gothic" panose="020B0502020202020204" pitchFamily="34" charset="0"/>
            </a:endParaRPr>
          </a:p>
          <a:p>
            <a:r>
              <a:rPr lang="en-GB" sz="2400" dirty="0">
                <a:solidFill>
                  <a:srgbClr val="000000"/>
                </a:solidFill>
                <a:latin typeface="Century Gothic" panose="020B0502020202020204" pitchFamily="34" charset="0"/>
              </a:rPr>
              <a:t>All pupils must study the following core subjects at GCSE: </a:t>
            </a:r>
          </a:p>
          <a:p>
            <a:r>
              <a:rPr lang="en-GB" sz="2400" dirty="0">
                <a:solidFill>
                  <a:srgbClr val="000000"/>
                </a:solidFill>
                <a:latin typeface="Century Gothic" panose="020B0502020202020204" pitchFamily="34" charset="0"/>
              </a:rPr>
              <a:t>•English Language</a:t>
            </a:r>
          </a:p>
          <a:p>
            <a:r>
              <a:rPr lang="en-GB" sz="2400" dirty="0">
                <a:solidFill>
                  <a:srgbClr val="000000"/>
                </a:solidFill>
                <a:latin typeface="Century Gothic" panose="020B0502020202020204" pitchFamily="34" charset="0"/>
              </a:rPr>
              <a:t>•English Literature</a:t>
            </a:r>
          </a:p>
          <a:p>
            <a:r>
              <a:rPr lang="en-GB" sz="2400" dirty="0">
                <a:solidFill>
                  <a:srgbClr val="000000"/>
                </a:solidFill>
                <a:latin typeface="Century Gothic" panose="020B0502020202020204" pitchFamily="34" charset="0"/>
              </a:rPr>
              <a:t>•Mathematics</a:t>
            </a:r>
          </a:p>
          <a:p>
            <a:r>
              <a:rPr lang="en-GB" sz="2400" dirty="0">
                <a:solidFill>
                  <a:srgbClr val="000000"/>
                </a:solidFill>
                <a:latin typeface="Century Gothic" panose="020B0502020202020204" pitchFamily="34" charset="0"/>
              </a:rPr>
              <a:t>•Science</a:t>
            </a:r>
          </a:p>
          <a:p>
            <a:endParaRPr lang="en-GB" sz="2400" dirty="0">
              <a:solidFill>
                <a:srgbClr val="000000"/>
              </a:solidFill>
              <a:latin typeface="Century Gothic" panose="020B0502020202020204" pitchFamily="34" charset="0"/>
            </a:endParaRPr>
          </a:p>
          <a:p>
            <a:r>
              <a:rPr lang="en-GB" sz="2400" dirty="0">
                <a:solidFill>
                  <a:srgbClr val="000000"/>
                </a:solidFill>
                <a:latin typeface="Century Gothic" panose="020B0502020202020204" pitchFamily="34" charset="0"/>
              </a:rPr>
              <a:t>In addition, pupils will continue to have lessons in Core PE, as well as Personal, Social, Health, Citizenship and Economic Education (PSHCE) </a:t>
            </a:r>
            <a:endParaRPr lang="en-GB" sz="4000" dirty="0"/>
          </a:p>
        </p:txBody>
      </p:sp>
    </p:spTree>
    <p:extLst>
      <p:ext uri="{BB962C8B-B14F-4D97-AF65-F5344CB8AC3E}">
        <p14:creationId xmlns:p14="http://schemas.microsoft.com/office/powerpoint/2010/main" val="3594312091"/>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547516" y="31701"/>
            <a:ext cx="9986745" cy="1446550"/>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6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Additional Subjects</a:t>
            </a:r>
            <a:endPar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3" name="Rectangle 2">
            <a:extLst>
              <a:ext uri="{FF2B5EF4-FFF2-40B4-BE49-F238E27FC236}">
                <a16:creationId xmlns:a16="http://schemas.microsoft.com/office/drawing/2014/main" id="{3209CF25-3F05-44B5-A711-39356ED655CB}"/>
              </a:ext>
            </a:extLst>
          </p:cNvPr>
          <p:cNvSpPr/>
          <p:nvPr/>
        </p:nvSpPr>
        <p:spPr>
          <a:xfrm>
            <a:off x="547516" y="1654497"/>
            <a:ext cx="9016898" cy="5478423"/>
          </a:xfrm>
          <a:prstGeom prst="rect">
            <a:avLst/>
          </a:prstGeom>
        </p:spPr>
        <p:txBody>
          <a:bodyPr wrap="square">
            <a:spAutoFit/>
          </a:bodyPr>
          <a:lstStyle/>
          <a:p>
            <a:r>
              <a:rPr lang="en-GB" sz="1400" dirty="0">
                <a:solidFill>
                  <a:srgbClr val="000000"/>
                </a:solidFill>
                <a:latin typeface="Century Gothic" panose="020B0502020202020204" pitchFamily="34" charset="0"/>
              </a:rPr>
              <a:t>St Martin’s is fortunate to be able to offer a wide range of subjects to meet pupils’ needs, aptitudes and interests. </a:t>
            </a:r>
          </a:p>
          <a:p>
            <a:endParaRPr lang="en-GB" sz="1400" dirty="0">
              <a:solidFill>
                <a:srgbClr val="000000"/>
              </a:solidFill>
              <a:latin typeface="Century Gothic" panose="020B0502020202020204" pitchFamily="34" charset="0"/>
            </a:endParaRPr>
          </a:p>
          <a:p>
            <a:r>
              <a:rPr lang="en-GB" sz="1400" dirty="0">
                <a:solidFill>
                  <a:srgbClr val="000000"/>
                </a:solidFill>
                <a:latin typeface="Century Gothic" panose="020B0502020202020204" pitchFamily="34" charset="0"/>
              </a:rPr>
              <a:t>Art and Design </a:t>
            </a:r>
          </a:p>
          <a:p>
            <a:r>
              <a:rPr lang="en-GB" sz="1400" dirty="0">
                <a:solidFill>
                  <a:srgbClr val="000000"/>
                </a:solidFill>
                <a:latin typeface="Century Gothic" panose="020B0502020202020204" pitchFamily="34" charset="0"/>
              </a:rPr>
              <a:t>Business Studies </a:t>
            </a:r>
          </a:p>
          <a:p>
            <a:r>
              <a:rPr lang="en-GB" sz="1400" dirty="0">
                <a:solidFill>
                  <a:srgbClr val="000000"/>
                </a:solidFill>
                <a:latin typeface="Century Gothic" panose="020B0502020202020204" pitchFamily="34" charset="0"/>
              </a:rPr>
              <a:t>Computer Science* </a:t>
            </a:r>
          </a:p>
          <a:p>
            <a:r>
              <a:rPr lang="en-GB" sz="1400" dirty="0">
                <a:solidFill>
                  <a:srgbClr val="000000"/>
                </a:solidFill>
                <a:latin typeface="Century Gothic" panose="020B0502020202020204" pitchFamily="34" charset="0"/>
              </a:rPr>
              <a:t>Design and Technology </a:t>
            </a:r>
          </a:p>
          <a:p>
            <a:r>
              <a:rPr lang="en-GB" sz="1400" dirty="0">
                <a:solidFill>
                  <a:srgbClr val="000000"/>
                </a:solidFill>
                <a:latin typeface="Century Gothic" panose="020B0502020202020204" pitchFamily="34" charset="0"/>
              </a:rPr>
              <a:t>Drama </a:t>
            </a:r>
          </a:p>
          <a:p>
            <a:r>
              <a:rPr lang="en-GB" sz="1400" dirty="0">
                <a:solidFill>
                  <a:srgbClr val="000000"/>
                </a:solidFill>
                <a:latin typeface="Century Gothic" panose="020B0502020202020204" pitchFamily="34" charset="0"/>
              </a:rPr>
              <a:t>Food Preparation and Nutrition </a:t>
            </a:r>
          </a:p>
          <a:p>
            <a:r>
              <a:rPr lang="en-GB" sz="1400" dirty="0">
                <a:solidFill>
                  <a:srgbClr val="000000"/>
                </a:solidFill>
                <a:latin typeface="Century Gothic" panose="020B0502020202020204" pitchFamily="34" charset="0"/>
              </a:rPr>
              <a:t>French* </a:t>
            </a:r>
          </a:p>
          <a:p>
            <a:r>
              <a:rPr lang="en-GB" sz="1400" dirty="0">
                <a:solidFill>
                  <a:srgbClr val="000000"/>
                </a:solidFill>
                <a:latin typeface="Century Gothic" panose="020B0502020202020204" pitchFamily="34" charset="0"/>
              </a:rPr>
              <a:t>Geography* </a:t>
            </a:r>
          </a:p>
          <a:p>
            <a:r>
              <a:rPr lang="en-GB" sz="1400" dirty="0">
                <a:solidFill>
                  <a:srgbClr val="000000"/>
                </a:solidFill>
                <a:latin typeface="Century Gothic" panose="020B0502020202020204" pitchFamily="34" charset="0"/>
              </a:rPr>
              <a:t>German* </a:t>
            </a:r>
          </a:p>
          <a:p>
            <a:r>
              <a:rPr lang="en-GB" sz="1400" dirty="0">
                <a:solidFill>
                  <a:srgbClr val="000000"/>
                </a:solidFill>
                <a:latin typeface="Century Gothic" panose="020B0502020202020204" pitchFamily="34" charset="0"/>
              </a:rPr>
              <a:t>Health and Social Care (Cambridge National Award)</a:t>
            </a:r>
          </a:p>
          <a:p>
            <a:r>
              <a:rPr lang="en-GB" sz="1400" dirty="0">
                <a:solidFill>
                  <a:srgbClr val="000000"/>
                </a:solidFill>
                <a:latin typeface="Century Gothic" panose="020B0502020202020204" pitchFamily="34" charset="0"/>
              </a:rPr>
              <a:t>History* </a:t>
            </a:r>
          </a:p>
          <a:p>
            <a:r>
              <a:rPr lang="en-GB" sz="1400" dirty="0">
                <a:solidFill>
                  <a:srgbClr val="000000"/>
                </a:solidFill>
                <a:latin typeface="Century Gothic" panose="020B0502020202020204" pitchFamily="34" charset="0"/>
              </a:rPr>
              <a:t>ICT Level 1/2 Vocational Award in </a:t>
            </a:r>
            <a:r>
              <a:rPr lang="en-GB" sz="1400" dirty="0" err="1">
                <a:solidFill>
                  <a:srgbClr val="000000"/>
                </a:solidFill>
                <a:latin typeface="Century Gothic" panose="020B0502020202020204" pitchFamily="34" charset="0"/>
              </a:rPr>
              <a:t>Eduqas</a:t>
            </a:r>
            <a:endParaRPr lang="en-GB" sz="1400" dirty="0">
              <a:solidFill>
                <a:srgbClr val="000000"/>
              </a:solidFill>
              <a:latin typeface="Century Gothic" panose="020B0502020202020204" pitchFamily="34" charset="0"/>
            </a:endParaRPr>
          </a:p>
          <a:p>
            <a:r>
              <a:rPr lang="en-GB" sz="1400" dirty="0">
                <a:solidFill>
                  <a:srgbClr val="000000"/>
                </a:solidFill>
                <a:latin typeface="Century Gothic" panose="020B0502020202020204" pitchFamily="34" charset="0"/>
              </a:rPr>
              <a:t>Media Studies </a:t>
            </a:r>
          </a:p>
          <a:p>
            <a:r>
              <a:rPr lang="en-GB" sz="1400" dirty="0">
                <a:solidFill>
                  <a:srgbClr val="000000"/>
                </a:solidFill>
                <a:latin typeface="Century Gothic" panose="020B0502020202020204" pitchFamily="34" charset="0"/>
              </a:rPr>
              <a:t>Music </a:t>
            </a:r>
          </a:p>
          <a:p>
            <a:r>
              <a:rPr lang="en-GB" sz="1400" dirty="0">
                <a:solidFill>
                  <a:srgbClr val="000000"/>
                </a:solidFill>
                <a:latin typeface="Century Gothic" panose="020B0502020202020204" pitchFamily="34" charset="0"/>
              </a:rPr>
              <a:t>Philosophy, Religion and Ethics (PRE) </a:t>
            </a:r>
          </a:p>
          <a:p>
            <a:r>
              <a:rPr lang="en-GB" sz="1400" dirty="0">
                <a:solidFill>
                  <a:srgbClr val="000000"/>
                </a:solidFill>
                <a:latin typeface="Century Gothic" panose="020B0502020202020204" pitchFamily="34" charset="0"/>
              </a:rPr>
              <a:t>Physical Education (PE)</a:t>
            </a:r>
          </a:p>
          <a:p>
            <a:r>
              <a:rPr lang="en-GB" sz="1400" dirty="0">
                <a:solidFill>
                  <a:srgbClr val="000000"/>
                </a:solidFill>
                <a:latin typeface="Century Gothic" panose="020B0502020202020204" pitchFamily="34" charset="0"/>
              </a:rPr>
              <a:t>Psychology (new of 2026) </a:t>
            </a:r>
          </a:p>
          <a:p>
            <a:r>
              <a:rPr lang="en-GB" sz="1400" dirty="0">
                <a:solidFill>
                  <a:srgbClr val="000000"/>
                </a:solidFill>
                <a:latin typeface="Century Gothic" panose="020B0502020202020204" pitchFamily="34" charset="0"/>
              </a:rPr>
              <a:t>Sociology </a:t>
            </a:r>
          </a:p>
          <a:p>
            <a:r>
              <a:rPr lang="en-GB" sz="1400" dirty="0">
                <a:solidFill>
                  <a:srgbClr val="000000"/>
                </a:solidFill>
                <a:latin typeface="Century Gothic" panose="020B0502020202020204" pitchFamily="34" charset="0"/>
              </a:rPr>
              <a:t>Learning Support (in consultation with the </a:t>
            </a:r>
            <a:r>
              <a:rPr lang="en-GB" sz="1400" dirty="0" err="1">
                <a:solidFill>
                  <a:srgbClr val="000000"/>
                </a:solidFill>
                <a:latin typeface="Century Gothic" panose="020B0502020202020204" pitchFamily="34" charset="0"/>
              </a:rPr>
              <a:t>SENDCo</a:t>
            </a:r>
            <a:r>
              <a:rPr lang="en-GB" sz="1400" dirty="0">
                <a:solidFill>
                  <a:srgbClr val="000000"/>
                </a:solidFill>
                <a:latin typeface="Century Gothic" panose="020B0502020202020204" pitchFamily="34" charset="0"/>
              </a:rPr>
              <a:t>) </a:t>
            </a:r>
          </a:p>
          <a:p>
            <a:endParaRPr lang="en-GB" sz="1200" dirty="0">
              <a:solidFill>
                <a:srgbClr val="000000"/>
              </a:solidFill>
              <a:latin typeface="Century Gothic" panose="020B0502020202020204" pitchFamily="34" charset="0"/>
            </a:endParaRPr>
          </a:p>
          <a:p>
            <a:r>
              <a:rPr lang="en-GB" sz="1200" dirty="0">
                <a:solidFill>
                  <a:srgbClr val="000000"/>
                </a:solidFill>
                <a:latin typeface="Century Gothic" panose="020B0502020202020204" pitchFamily="34" charset="0"/>
              </a:rPr>
              <a:t>*Indicates an </a:t>
            </a:r>
            <a:r>
              <a:rPr lang="en-GB" sz="1200" dirty="0" err="1">
                <a:solidFill>
                  <a:srgbClr val="000000"/>
                </a:solidFill>
                <a:latin typeface="Century Gothic" panose="020B0502020202020204" pitchFamily="34" charset="0"/>
              </a:rPr>
              <a:t>Ebacc</a:t>
            </a:r>
            <a:r>
              <a:rPr lang="en-GB" sz="1200" dirty="0">
                <a:solidFill>
                  <a:srgbClr val="000000"/>
                </a:solidFill>
                <a:latin typeface="Century Gothic" panose="020B0502020202020204" pitchFamily="34" charset="0"/>
              </a:rPr>
              <a:t> subject </a:t>
            </a:r>
          </a:p>
          <a:p>
            <a:endParaRPr lang="en-GB" dirty="0"/>
          </a:p>
        </p:txBody>
      </p:sp>
    </p:spTree>
    <p:extLst>
      <p:ext uri="{BB962C8B-B14F-4D97-AF65-F5344CB8AC3E}">
        <p14:creationId xmlns:p14="http://schemas.microsoft.com/office/powerpoint/2010/main" val="2601633819"/>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1576874" y="31701"/>
            <a:ext cx="8397551"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6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a:t>
            </a:r>
            <a:r>
              <a:rPr kumimoji="0" lang="en-GB" sz="6600" b="1" i="0" u="none" strike="noStrike" kern="1200" cap="none" spc="0" normalizeH="0" baseline="0" noProof="0" dirty="0" err="1">
                <a:ln>
                  <a:noFill/>
                </a:ln>
                <a:solidFill>
                  <a:prstClr val="black"/>
                </a:solidFill>
                <a:effectLst/>
                <a:uLnTx/>
                <a:uFillTx/>
                <a:latin typeface="Century Gothic" panose="020B0502020202020204" pitchFamily="34" charset="0"/>
                <a:ea typeface="+mn-ea"/>
                <a:cs typeface="+mn-cs"/>
              </a:rPr>
              <a:t>Ebacc</a:t>
            </a:r>
            <a:endPar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7" name="Rectangle 6">
            <a:extLst>
              <a:ext uri="{FF2B5EF4-FFF2-40B4-BE49-F238E27FC236}">
                <a16:creationId xmlns:a16="http://schemas.microsoft.com/office/drawing/2014/main" id="{5B0F7343-4237-4CE5-B54F-E30B12248772}"/>
              </a:ext>
            </a:extLst>
          </p:cNvPr>
          <p:cNvSpPr/>
          <p:nvPr/>
        </p:nvSpPr>
        <p:spPr>
          <a:xfrm>
            <a:off x="440348" y="2107224"/>
            <a:ext cx="6944967" cy="4131387"/>
          </a:xfrm>
          <a:prstGeom prst="rect">
            <a:avLst/>
          </a:prstGeom>
        </p:spPr>
        <p:txBody>
          <a:bodyPr wrap="square">
            <a:spAutoFit/>
          </a:bodyPr>
          <a:lstStyle/>
          <a:p>
            <a:pPr marR="133350" lvl="0" algn="just">
              <a:lnSpc>
                <a:spcPct val="107000"/>
              </a:lnSpc>
              <a:spcAft>
                <a:spcPts val="800"/>
              </a:spcAft>
            </a:pPr>
            <a:r>
              <a:rPr lang="en-GB" sz="2400" dirty="0">
                <a:latin typeface="Century Gothic" panose="020B0502020202020204" pitchFamily="34" charset="0"/>
                <a:ea typeface="Calibri" panose="020F0502020204030204" pitchFamily="34" charset="0"/>
                <a:cs typeface="Times New Roman" panose="02020603050405020304" pitchFamily="18" charset="0"/>
              </a:rPr>
              <a:t>The Department for Education recommends these core subjects which make up the English Baccalaureate  (</a:t>
            </a:r>
            <a:r>
              <a:rPr lang="en-GB" sz="2400" dirty="0" err="1">
                <a:latin typeface="Century Gothic" panose="020B0502020202020204" pitchFamily="34" charset="0"/>
                <a:ea typeface="Calibri" panose="020F0502020204030204" pitchFamily="34" charset="0"/>
                <a:cs typeface="Times New Roman" panose="02020603050405020304" pitchFamily="18" charset="0"/>
              </a:rPr>
              <a:t>Ebacc</a:t>
            </a:r>
            <a:r>
              <a:rPr lang="en-GB" sz="2400" dirty="0">
                <a:latin typeface="Century Gothic" panose="020B0502020202020204" pitchFamily="34" charset="0"/>
                <a:ea typeface="Calibri" panose="020F0502020204030204" pitchFamily="34" charset="0"/>
                <a:cs typeface="Times New Roman" panose="02020603050405020304" pitchFamily="18" charset="0"/>
              </a:rPr>
              <a:t>) and help keep options open for young people:</a:t>
            </a:r>
          </a:p>
          <a:p>
            <a:pPr marL="342900" marR="133350" lvl="0" indent="-342900">
              <a:lnSpc>
                <a:spcPct val="107000"/>
              </a:lnSpc>
              <a:spcAft>
                <a:spcPts val="800"/>
              </a:spcAft>
              <a:buFont typeface="Arial" panose="020B0604020202020204" pitchFamily="34" charset="0"/>
              <a:buChar char="•"/>
            </a:pPr>
            <a:r>
              <a:rPr lang="en-GB" sz="2400" dirty="0">
                <a:latin typeface="Century Gothic" panose="020B0502020202020204" pitchFamily="34" charset="0"/>
                <a:ea typeface="Calibri" panose="020F0502020204030204" pitchFamily="34" charset="0"/>
                <a:cs typeface="Times New Roman" panose="02020603050405020304" pitchFamily="18" charset="0"/>
              </a:rPr>
              <a:t>English Language and English Literature</a:t>
            </a:r>
          </a:p>
          <a:p>
            <a:pPr marL="342900" marR="133350" lvl="0" indent="-342900">
              <a:lnSpc>
                <a:spcPct val="107000"/>
              </a:lnSpc>
              <a:spcAft>
                <a:spcPts val="800"/>
              </a:spcAft>
              <a:buFont typeface="Arial" panose="020B0604020202020204" pitchFamily="34" charset="0"/>
              <a:buChar char="•"/>
            </a:pPr>
            <a:r>
              <a:rPr lang="en-GB" sz="2400" dirty="0">
                <a:latin typeface="Century Gothic" panose="020B0502020202020204" pitchFamily="34" charset="0"/>
                <a:ea typeface="Calibri" panose="020F0502020204030204" pitchFamily="34" charset="0"/>
                <a:cs typeface="Times New Roman" panose="02020603050405020304" pitchFamily="18" charset="0"/>
              </a:rPr>
              <a:t>Mathematics</a:t>
            </a:r>
          </a:p>
          <a:p>
            <a:pPr marL="342900" marR="133350" lvl="0" indent="-342900">
              <a:lnSpc>
                <a:spcPct val="107000"/>
              </a:lnSpc>
              <a:spcAft>
                <a:spcPts val="800"/>
              </a:spcAft>
              <a:buFont typeface="Arial" panose="020B0604020202020204" pitchFamily="34" charset="0"/>
              <a:buChar char="•"/>
            </a:pPr>
            <a:r>
              <a:rPr lang="en-GB" sz="2400" dirty="0">
                <a:latin typeface="Century Gothic" panose="020B0502020202020204" pitchFamily="34" charset="0"/>
                <a:ea typeface="Calibri" panose="020F0502020204030204" pitchFamily="34" charset="0"/>
                <a:cs typeface="Times New Roman" panose="02020603050405020304" pitchFamily="18" charset="0"/>
              </a:rPr>
              <a:t>Sciences </a:t>
            </a:r>
          </a:p>
          <a:p>
            <a:pPr marL="342900" marR="133350" lvl="0" indent="-342900">
              <a:lnSpc>
                <a:spcPct val="107000"/>
              </a:lnSpc>
              <a:spcAft>
                <a:spcPts val="800"/>
              </a:spcAft>
              <a:buFont typeface="Arial" panose="020B0604020202020204" pitchFamily="34" charset="0"/>
              <a:buChar char="•"/>
            </a:pPr>
            <a:r>
              <a:rPr lang="en-GB" sz="2400" dirty="0">
                <a:latin typeface="Century Gothic" panose="020B0502020202020204" pitchFamily="34" charset="0"/>
                <a:ea typeface="Calibri" panose="020F0502020204030204" pitchFamily="34" charset="0"/>
                <a:cs typeface="Times New Roman" panose="02020603050405020304" pitchFamily="18" charset="0"/>
              </a:rPr>
              <a:t>History or Geography</a:t>
            </a:r>
          </a:p>
          <a:p>
            <a:pPr marL="342900" marR="133350" lvl="0" indent="-342900">
              <a:lnSpc>
                <a:spcPct val="107000"/>
              </a:lnSpc>
              <a:spcAft>
                <a:spcPts val="800"/>
              </a:spcAft>
              <a:buFont typeface="Arial" panose="020B0604020202020204" pitchFamily="34" charset="0"/>
              <a:buChar char="•"/>
            </a:pPr>
            <a:r>
              <a:rPr lang="en-GB" sz="2400" dirty="0">
                <a:latin typeface="Century Gothic" panose="020B0502020202020204" pitchFamily="34" charset="0"/>
                <a:ea typeface="Calibri" panose="020F0502020204030204" pitchFamily="34" charset="0"/>
                <a:cs typeface="Times New Roman" panose="02020603050405020304" pitchFamily="18" charset="0"/>
              </a:rPr>
              <a:t>A modern foreign language</a:t>
            </a:r>
          </a:p>
        </p:txBody>
      </p:sp>
      <p:sp>
        <p:nvSpPr>
          <p:cNvPr id="3" name="TextBox 2">
            <a:extLst>
              <a:ext uri="{FF2B5EF4-FFF2-40B4-BE49-F238E27FC236}">
                <a16:creationId xmlns:a16="http://schemas.microsoft.com/office/drawing/2014/main" id="{F7652AE1-209C-4296-9942-131343EC555F}"/>
              </a:ext>
            </a:extLst>
          </p:cNvPr>
          <p:cNvSpPr txBox="1"/>
          <p:nvPr/>
        </p:nvSpPr>
        <p:spPr>
          <a:xfrm>
            <a:off x="7890588" y="2171944"/>
            <a:ext cx="3861064" cy="4524315"/>
          </a:xfrm>
          <a:prstGeom prst="rect">
            <a:avLst/>
          </a:prstGeom>
          <a:solidFill>
            <a:schemeClr val="accent2">
              <a:lumMod val="20000"/>
              <a:lumOff val="80000"/>
            </a:schemeClr>
          </a:solidFill>
        </p:spPr>
        <p:txBody>
          <a:bodyPr wrap="square" rtlCol="0">
            <a:spAutoFit/>
          </a:bodyPr>
          <a:lstStyle/>
          <a:p>
            <a:pPr algn="just"/>
            <a:r>
              <a:rPr lang="en-GB" dirty="0">
                <a:latin typeface="Century Gothic" panose="020B0502020202020204" pitchFamily="34" charset="0"/>
              </a:rPr>
              <a:t>WHAT IS THE EBACC?  The EBacc is not a qualification in its own right.  It is a combination of GCSE subjects, including a language, that offer an</a:t>
            </a:r>
          </a:p>
          <a:p>
            <a:pPr algn="just"/>
            <a:r>
              <a:rPr lang="en-GB" dirty="0">
                <a:latin typeface="Century Gothic" panose="020B0502020202020204" pitchFamily="34" charset="0"/>
              </a:rPr>
              <a:t>important range of knowledge and skills to young people.</a:t>
            </a:r>
          </a:p>
          <a:p>
            <a:endParaRPr lang="en-GB" dirty="0">
              <a:latin typeface="Century Gothic" panose="020B0502020202020204" pitchFamily="34" charset="0"/>
            </a:endParaRPr>
          </a:p>
          <a:p>
            <a:r>
              <a:rPr lang="en-GB" dirty="0">
                <a:latin typeface="Century Gothic" panose="020B0502020202020204" pitchFamily="34" charset="0"/>
              </a:rPr>
              <a:t>EBACC FUTURE PROOFS YOUR CHILD’S PROSPECTS.</a:t>
            </a:r>
          </a:p>
          <a:p>
            <a:endParaRPr lang="en-GB" dirty="0">
              <a:latin typeface="Century Gothic" panose="020B0502020202020204" pitchFamily="34" charset="0"/>
            </a:endParaRPr>
          </a:p>
          <a:p>
            <a:r>
              <a:rPr lang="en-GB" dirty="0">
                <a:latin typeface="Century Gothic" panose="020B0502020202020204" pitchFamily="34" charset="0"/>
              </a:rPr>
              <a:t>For more information about the EBacc, please read the leaflet on our website here:</a:t>
            </a:r>
          </a:p>
          <a:p>
            <a:endParaRPr lang="en-GB" dirty="0">
              <a:latin typeface="Century Gothic" panose="020B0502020202020204" pitchFamily="34" charset="0"/>
            </a:endParaRPr>
          </a:p>
          <a:p>
            <a:endParaRPr lang="en-GB" dirty="0">
              <a:latin typeface="Century Gothic" panose="020B0502020202020204" pitchFamily="34" charset="0"/>
            </a:endParaRPr>
          </a:p>
        </p:txBody>
      </p:sp>
    </p:spTree>
    <p:extLst>
      <p:ext uri="{BB962C8B-B14F-4D97-AF65-F5344CB8AC3E}">
        <p14:creationId xmlns:p14="http://schemas.microsoft.com/office/powerpoint/2010/main" val="1561338858"/>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1103909" y="207947"/>
            <a:ext cx="11568150"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6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Selection process</a:t>
            </a:r>
            <a:endPar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6" name="Rectangle 5">
            <a:extLst>
              <a:ext uri="{FF2B5EF4-FFF2-40B4-BE49-F238E27FC236}">
                <a16:creationId xmlns:a16="http://schemas.microsoft.com/office/drawing/2014/main" id="{5244F699-CE53-4F7E-A1B4-F9E438F85530}"/>
              </a:ext>
            </a:extLst>
          </p:cNvPr>
          <p:cNvSpPr/>
          <p:nvPr/>
        </p:nvSpPr>
        <p:spPr>
          <a:xfrm>
            <a:off x="425668" y="2014490"/>
            <a:ext cx="11340663" cy="4247317"/>
          </a:xfrm>
          <a:prstGeom prst="rect">
            <a:avLst/>
          </a:prstGeom>
        </p:spPr>
        <p:txBody>
          <a:bodyPr wrap="square">
            <a:spAutoFit/>
          </a:bodyPr>
          <a:lstStyle/>
          <a:p>
            <a:r>
              <a:rPr lang="en-GB" dirty="0">
                <a:solidFill>
                  <a:srgbClr val="000000"/>
                </a:solidFill>
                <a:latin typeface="Century Gothic" panose="020B0502020202020204" pitchFamily="34" charset="0"/>
              </a:rPr>
              <a:t>You will be sent a Microsoft Forms link to complete the Options process. There are two pathways for pupils (a pupil’s pathway will be determined by their aptitude in languages.) </a:t>
            </a:r>
          </a:p>
          <a:p>
            <a:endParaRPr lang="en-GB" dirty="0">
              <a:solidFill>
                <a:srgbClr val="000000"/>
              </a:solidFill>
              <a:latin typeface="Century Gothic" panose="020B0502020202020204" pitchFamily="34" charset="0"/>
            </a:endParaRPr>
          </a:p>
          <a:p>
            <a:r>
              <a:rPr lang="en-GB" dirty="0">
                <a:solidFill>
                  <a:srgbClr val="000000"/>
                </a:solidFill>
                <a:latin typeface="Century Gothic" panose="020B0502020202020204" pitchFamily="34" charset="0"/>
              </a:rPr>
              <a:t>The only difference between Pathway A and B is the expectation that pupils on Pathway A continue with a language. </a:t>
            </a:r>
          </a:p>
          <a:p>
            <a:endParaRPr lang="en-GB" dirty="0">
              <a:solidFill>
                <a:srgbClr val="000000"/>
              </a:solidFill>
              <a:latin typeface="Century Gothic" panose="020B0502020202020204" pitchFamily="34" charset="0"/>
            </a:endParaRPr>
          </a:p>
          <a:p>
            <a:r>
              <a:rPr lang="en-GB" dirty="0">
                <a:solidFill>
                  <a:srgbClr val="000000"/>
                </a:solidFill>
                <a:latin typeface="Century Gothic" panose="020B0502020202020204" pitchFamily="34" charset="0"/>
              </a:rPr>
              <a:t>However, if a pupil on Pathway B wishes to take a language, they can opt to do so as one of their 3 choices.  Our options process enables all pupils to achieve the full English Baccalaureate should they wish to do so. </a:t>
            </a:r>
          </a:p>
          <a:p>
            <a:endParaRPr lang="en-GB" dirty="0">
              <a:solidFill>
                <a:srgbClr val="000000"/>
              </a:solidFill>
              <a:latin typeface="Century Gothic" panose="020B0502020202020204" pitchFamily="34" charset="0"/>
            </a:endParaRPr>
          </a:p>
          <a:p>
            <a:r>
              <a:rPr lang="en-GB" dirty="0">
                <a:solidFill>
                  <a:srgbClr val="000000"/>
                </a:solidFill>
                <a:latin typeface="Century Gothic" panose="020B0502020202020204" pitchFamily="34" charset="0"/>
              </a:rPr>
              <a:t>Please note that the pathway your child is placed on </a:t>
            </a:r>
            <a:r>
              <a:rPr lang="en-GB" b="1" dirty="0">
                <a:solidFill>
                  <a:srgbClr val="000000"/>
                </a:solidFill>
                <a:latin typeface="Century Gothic" panose="020B0502020202020204" pitchFamily="34" charset="0"/>
              </a:rPr>
              <a:t>will not affect </a:t>
            </a:r>
            <a:r>
              <a:rPr lang="en-GB" dirty="0">
                <a:solidFill>
                  <a:srgbClr val="000000"/>
                </a:solidFill>
                <a:latin typeface="Century Gothic" panose="020B0502020202020204" pitchFamily="34" charset="0"/>
              </a:rPr>
              <a:t>the setting or groupings for any subject. </a:t>
            </a:r>
          </a:p>
          <a:p>
            <a:endParaRPr lang="en-GB" dirty="0">
              <a:solidFill>
                <a:srgbClr val="000000"/>
              </a:solidFill>
              <a:latin typeface="Century Gothic" panose="020B0502020202020204" pitchFamily="34" charset="0"/>
            </a:endParaRPr>
          </a:p>
          <a:p>
            <a:r>
              <a:rPr lang="en-GB" dirty="0">
                <a:latin typeface="Century Gothic" panose="020B0502020202020204" pitchFamily="34" charset="0"/>
              </a:rPr>
              <a:t>If you have a query regarding you child’s pathway, please email: </a:t>
            </a:r>
            <a:r>
              <a:rPr lang="en-GB" dirty="0">
                <a:latin typeface="Century Gothic" panose="020B0502020202020204" pitchFamily="34" charset="0"/>
                <a:hlinkClick r:id="rId5"/>
              </a:rPr>
              <a:t>options@st-martins.essex.sch.uk</a:t>
            </a:r>
            <a:endParaRPr lang="en-GB" dirty="0">
              <a:latin typeface="Century Gothic" panose="020B0502020202020204" pitchFamily="34" charset="0"/>
            </a:endParaRPr>
          </a:p>
          <a:p>
            <a:r>
              <a:rPr lang="en-GB" dirty="0"/>
              <a:t> </a:t>
            </a:r>
          </a:p>
        </p:txBody>
      </p:sp>
    </p:spTree>
    <p:extLst>
      <p:ext uri="{BB962C8B-B14F-4D97-AF65-F5344CB8AC3E}">
        <p14:creationId xmlns:p14="http://schemas.microsoft.com/office/powerpoint/2010/main" val="3177318981"/>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761EE7-A871-49D4-ACDC-BDFC5C8EB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7576" y="175195"/>
            <a:ext cx="2473084" cy="1918575"/>
          </a:xfrm>
          <a:prstGeom prst="rect">
            <a:avLst/>
          </a:prstGeom>
        </p:spPr>
      </p:pic>
      <p:pic>
        <p:nvPicPr>
          <p:cNvPr id="4" name="Picture 3">
            <a:extLst>
              <a:ext uri="{FF2B5EF4-FFF2-40B4-BE49-F238E27FC236}">
                <a16:creationId xmlns:a16="http://schemas.microsoft.com/office/drawing/2014/main" id="{2E8D9701-E140-42DA-9B48-109E4074F504}"/>
              </a:ext>
            </a:extLst>
          </p:cNvPr>
          <p:cNvPicPr>
            <a:picLocks noChangeAspect="1"/>
          </p:cNvPicPr>
          <p:nvPr/>
        </p:nvPicPr>
        <p:blipFill rotWithShape="1">
          <a:blip r:embed="rId4"/>
          <a:srcRect t="6675" b="-1"/>
          <a:stretch/>
        </p:blipFill>
        <p:spPr>
          <a:xfrm>
            <a:off x="547516" y="1599959"/>
            <a:ext cx="9443760" cy="54538"/>
          </a:xfrm>
          <a:prstGeom prst="rect">
            <a:avLst/>
          </a:prstGeom>
          <a:solidFill>
            <a:schemeClr val="accent1"/>
          </a:solidFill>
        </p:spPr>
      </p:pic>
      <p:sp>
        <p:nvSpPr>
          <p:cNvPr id="5" name="TextBox 4">
            <a:extLst>
              <a:ext uri="{FF2B5EF4-FFF2-40B4-BE49-F238E27FC236}">
                <a16:creationId xmlns:a16="http://schemas.microsoft.com/office/drawing/2014/main" id="{1950AE31-BE0C-40C8-8745-312F82B03478}"/>
              </a:ext>
            </a:extLst>
          </p:cNvPr>
          <p:cNvSpPr txBox="1"/>
          <p:nvPr/>
        </p:nvSpPr>
        <p:spPr>
          <a:xfrm>
            <a:off x="547516" y="31701"/>
            <a:ext cx="9986745" cy="1446550"/>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8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6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What should I do first</a:t>
            </a:r>
            <a:r>
              <a:rPr lang="en-GB" sz="6600" b="1" dirty="0">
                <a:solidFill>
                  <a:prstClr val="black"/>
                </a:solidFill>
                <a:latin typeface="Century Gothic" panose="020B0502020202020204" pitchFamily="34" charset="0"/>
              </a:rPr>
              <a:t>?</a:t>
            </a:r>
            <a:endParaRPr kumimoji="0" lang="en-GB" sz="7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7" name="Rectangle 6">
            <a:extLst>
              <a:ext uri="{FF2B5EF4-FFF2-40B4-BE49-F238E27FC236}">
                <a16:creationId xmlns:a16="http://schemas.microsoft.com/office/drawing/2014/main" id="{5B0F7343-4237-4CE5-B54F-E30B12248772}"/>
              </a:ext>
            </a:extLst>
          </p:cNvPr>
          <p:cNvSpPr/>
          <p:nvPr/>
        </p:nvSpPr>
        <p:spPr>
          <a:xfrm>
            <a:off x="547516" y="1927125"/>
            <a:ext cx="10618434" cy="4686091"/>
          </a:xfrm>
          <a:prstGeom prst="rect">
            <a:avLst/>
          </a:prstGeom>
        </p:spPr>
        <p:txBody>
          <a:bodyPr wrap="square">
            <a:spAutoFit/>
          </a:bodyPr>
          <a:lstStyle/>
          <a:p>
            <a:pPr marR="133350" lvl="0">
              <a:lnSpc>
                <a:spcPct val="107000"/>
              </a:lnSpc>
              <a:spcAft>
                <a:spcPts val="800"/>
              </a:spcAft>
            </a:pPr>
            <a:r>
              <a:rPr lang="en-GB" sz="1400" b="1" dirty="0">
                <a:latin typeface="Century Gothic" panose="020B0502020202020204" pitchFamily="34" charset="0"/>
                <a:ea typeface="Calibri" panose="020F0502020204030204" pitchFamily="34" charset="0"/>
                <a:cs typeface="Times New Roman" panose="02020603050405020304" pitchFamily="18" charset="0"/>
              </a:rPr>
              <a:t>1. Read the Options Booklet</a:t>
            </a:r>
          </a:p>
          <a:p>
            <a:pPr marR="133350" lvl="0" algn="just">
              <a:lnSpc>
                <a:spcPct val="107000"/>
              </a:lnSpc>
              <a:spcAft>
                <a:spcPts val="800"/>
              </a:spcAft>
            </a:pPr>
            <a:r>
              <a:rPr lang="en-GB" sz="1400" dirty="0">
                <a:latin typeface="Century Gothic" panose="020B0502020202020204" pitchFamily="34" charset="0"/>
                <a:ea typeface="Calibri" panose="020F0502020204030204" pitchFamily="34" charset="0"/>
                <a:cs typeface="Times New Roman" panose="02020603050405020304" pitchFamily="18" charset="0"/>
              </a:rPr>
              <a:t>The Options Booklet provides detailed information about the options process, as well as all the Key Stage 4 courses on offer.</a:t>
            </a:r>
          </a:p>
          <a:p>
            <a:pPr marR="133350" lvl="0">
              <a:lnSpc>
                <a:spcPct val="107000"/>
              </a:lnSpc>
              <a:spcAft>
                <a:spcPts val="800"/>
              </a:spcAft>
            </a:pPr>
            <a:r>
              <a:rPr lang="en-GB" sz="1400" b="1" dirty="0">
                <a:latin typeface="Century Gothic" panose="020B0502020202020204" pitchFamily="34" charset="0"/>
                <a:ea typeface="Calibri" panose="020F0502020204030204" pitchFamily="34" charset="0"/>
                <a:cs typeface="Times New Roman" panose="02020603050405020304" pitchFamily="18" charset="0"/>
              </a:rPr>
              <a:t>2. Look at your last report</a:t>
            </a:r>
          </a:p>
          <a:p>
            <a:pPr marR="133350" lvl="0" algn="just">
              <a:lnSpc>
                <a:spcPct val="107000"/>
              </a:lnSpc>
              <a:spcAft>
                <a:spcPts val="800"/>
              </a:spcAft>
            </a:pPr>
            <a:r>
              <a:rPr lang="en-GB" sz="1400" dirty="0">
                <a:latin typeface="Century Gothic" panose="020B0502020202020204" pitchFamily="34" charset="0"/>
                <a:ea typeface="Calibri" panose="020F0502020204030204" pitchFamily="34" charset="0"/>
                <a:cs typeface="Times New Roman" panose="02020603050405020304" pitchFamily="18" charset="0"/>
              </a:rPr>
              <a:t>Use this information to guide your decisions. Think about where you are making good progress, what you enjoy and where your strengths lie. </a:t>
            </a:r>
          </a:p>
          <a:p>
            <a:pPr marR="133350" lvl="0" algn="just">
              <a:lnSpc>
                <a:spcPct val="107000"/>
              </a:lnSpc>
              <a:spcAft>
                <a:spcPts val="800"/>
              </a:spcAft>
            </a:pPr>
            <a:r>
              <a:rPr lang="en-GB" sz="1400" dirty="0">
                <a:latin typeface="Century Gothic" panose="020B0502020202020204" pitchFamily="34" charset="0"/>
                <a:ea typeface="Calibri" panose="020F0502020204030204" pitchFamily="34" charset="0"/>
                <a:cs typeface="Times New Roman" panose="02020603050405020304" pitchFamily="18" charset="0"/>
              </a:rPr>
              <a:t>Look at your Approach to Learning grades.  Grades 1 and 2 suggest you engage well with your learning.</a:t>
            </a:r>
          </a:p>
          <a:p>
            <a:pPr marR="133350" lvl="0">
              <a:lnSpc>
                <a:spcPct val="107000"/>
              </a:lnSpc>
              <a:spcAft>
                <a:spcPts val="800"/>
              </a:spcAft>
            </a:pPr>
            <a:r>
              <a:rPr lang="en-GB" sz="1400" b="1" dirty="0">
                <a:latin typeface="Century Gothic" panose="020B0502020202020204" pitchFamily="34" charset="0"/>
                <a:ea typeface="Calibri" panose="020F0502020204030204" pitchFamily="34" charset="0"/>
                <a:cs typeface="Times New Roman" panose="02020603050405020304" pitchFamily="18" charset="0"/>
              </a:rPr>
              <a:t>3. Have lots of discussions.</a:t>
            </a:r>
          </a:p>
          <a:p>
            <a:pPr marR="133350" lvl="0" algn="just">
              <a:lnSpc>
                <a:spcPct val="107000"/>
              </a:lnSpc>
              <a:spcAft>
                <a:spcPts val="800"/>
              </a:spcAft>
            </a:pPr>
            <a:r>
              <a:rPr lang="en-GB" sz="1400" dirty="0">
                <a:latin typeface="Century Gothic" panose="020B0502020202020204" pitchFamily="34" charset="0"/>
                <a:ea typeface="Calibri" panose="020F0502020204030204" pitchFamily="34" charset="0"/>
                <a:cs typeface="Times New Roman" panose="02020603050405020304" pitchFamily="18" charset="0"/>
              </a:rPr>
              <a:t>What do you enjoy?  What subjects might you like to take in the Sixth Form?  Do you want to go to university?  Complete an Apprenticeship?  What might you want to do as a career?  Do you want to keep your options open? </a:t>
            </a:r>
          </a:p>
          <a:p>
            <a:pPr marR="133350" lvl="0" algn="just">
              <a:lnSpc>
                <a:spcPct val="107000"/>
              </a:lnSpc>
              <a:spcAft>
                <a:spcPts val="800"/>
              </a:spcAft>
            </a:pPr>
            <a:r>
              <a:rPr lang="en-GB" sz="1400" dirty="0">
                <a:latin typeface="Century Gothic" panose="020B0502020202020204" pitchFamily="34" charset="0"/>
                <a:ea typeface="Calibri" panose="020F0502020204030204" pitchFamily="34" charset="0"/>
                <a:cs typeface="Times New Roman" panose="02020603050405020304" pitchFamily="18" charset="0"/>
              </a:rPr>
              <a:t>A piece of advice – don’t make decisions on the options you choose based only on the teachers you like or because your friends might choose it.  The timetable for next academic year is not written yet and we do not know which teachers will be teaching Year 10 at the moment.</a:t>
            </a:r>
          </a:p>
          <a:p>
            <a:pPr marR="133350" lvl="0">
              <a:lnSpc>
                <a:spcPct val="107000"/>
              </a:lnSpc>
              <a:spcAft>
                <a:spcPts val="800"/>
              </a:spcAft>
            </a:pPr>
            <a:r>
              <a:rPr lang="en-GB" sz="1400" dirty="0">
                <a:latin typeface="Century Gothic" panose="020B0502020202020204" pitchFamily="34" charset="0"/>
                <a:ea typeface="Calibri" panose="020F0502020204030204" pitchFamily="34" charset="0"/>
                <a:cs typeface="Times New Roman" panose="02020603050405020304" pitchFamily="18" charset="0"/>
              </a:rPr>
              <a:t>4</a:t>
            </a:r>
            <a:r>
              <a:rPr lang="en-GB" sz="1400" b="1" dirty="0">
                <a:latin typeface="Century Gothic" panose="020B0502020202020204" pitchFamily="34" charset="0"/>
                <a:ea typeface="Calibri" panose="020F0502020204030204" pitchFamily="34" charset="0"/>
                <a:cs typeface="Times New Roman" panose="02020603050405020304" pitchFamily="18" charset="0"/>
              </a:rPr>
              <a:t>. Research</a:t>
            </a:r>
          </a:p>
          <a:p>
            <a:pPr marR="133350" lvl="0" algn="just">
              <a:lnSpc>
                <a:spcPct val="107000"/>
              </a:lnSpc>
              <a:spcAft>
                <a:spcPts val="800"/>
              </a:spcAft>
            </a:pPr>
            <a:r>
              <a:rPr lang="en-GB" sz="1400" dirty="0">
                <a:latin typeface="Century Gothic" panose="020B0502020202020204" pitchFamily="34" charset="0"/>
                <a:ea typeface="Calibri" panose="020F0502020204030204" pitchFamily="34" charset="0"/>
                <a:cs typeface="Times New Roman" panose="02020603050405020304" pitchFamily="18" charset="0"/>
              </a:rPr>
              <a:t>Research potential careers and the qualifications you will need using </a:t>
            </a:r>
            <a:r>
              <a:rPr lang="en-GB" sz="1400" dirty="0" err="1">
                <a:latin typeface="Century Gothic" panose="020B0502020202020204" pitchFamily="34" charset="0"/>
                <a:ea typeface="Calibri" panose="020F0502020204030204" pitchFamily="34" charset="0"/>
                <a:cs typeface="Times New Roman" panose="02020603050405020304" pitchFamily="18" charset="0"/>
              </a:rPr>
              <a:t>Unifrog</a:t>
            </a:r>
            <a:r>
              <a:rPr lang="en-GB" sz="1400" dirty="0">
                <a:latin typeface="Century Gothic" panose="020B0502020202020204" pitchFamily="34" charset="0"/>
                <a:ea typeface="Calibri" panose="020F0502020204030204" pitchFamily="34" charset="0"/>
                <a:cs typeface="Times New Roman" panose="02020603050405020304" pitchFamily="18" charset="0"/>
              </a:rPr>
              <a:t>.  Look at entrance requirements for our sixth form.</a:t>
            </a:r>
          </a:p>
        </p:txBody>
      </p:sp>
    </p:spTree>
    <p:extLst>
      <p:ext uri="{BB962C8B-B14F-4D97-AF65-F5344CB8AC3E}">
        <p14:creationId xmlns:p14="http://schemas.microsoft.com/office/powerpoint/2010/main" val="1492733027"/>
      </p:ext>
    </p:extLst>
  </p:cSld>
  <p:clrMapOvr>
    <a:masterClrMapping/>
  </p:clrMapOvr>
  <mc:AlternateContent xmlns:mc="http://schemas.openxmlformats.org/markup-compatibility/2006" xmlns:p14="http://schemas.microsoft.com/office/powerpoint/2010/main">
    <mc:Choice Requires="p14">
      <p:transition spd="slow" p14:dur="2000" advClick="0" advTm="10282"/>
    </mc:Choice>
    <mc:Fallback xmlns="">
      <p:transition spd="slow" advClick="0" advTm="10282"/>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568</TotalTime>
  <Words>1508</Words>
  <Application>Microsoft Office PowerPoint</Application>
  <PresentationFormat>Widescreen</PresentationFormat>
  <Paragraphs>156</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Day</dc:creator>
  <cp:lastModifiedBy>S Barber</cp:lastModifiedBy>
  <cp:revision>31</cp:revision>
  <cp:lastPrinted>2024-01-31T13:29:57Z</cp:lastPrinted>
  <dcterms:created xsi:type="dcterms:W3CDTF">2024-01-28T16:55:21Z</dcterms:created>
  <dcterms:modified xsi:type="dcterms:W3CDTF">2026-01-26T12:02:59Z</dcterms:modified>
</cp:coreProperties>
</file>