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5" r:id="rId1"/>
  </p:sldMasterIdLst>
  <p:sldIdLst>
    <p:sldId id="267" r:id="rId2"/>
    <p:sldId id="260" r:id="rId3"/>
    <p:sldId id="268" r:id="rId4"/>
    <p:sldId id="270" r:id="rId5"/>
    <p:sldId id="262" r:id="rId6"/>
    <p:sldId id="263" r:id="rId7"/>
    <p:sldId id="264" r:id="rId8"/>
    <p:sldId id="269" r:id="rId9"/>
    <p:sldId id="271" r:id="rId10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A3D8-CD62-4766-9E25-41783091B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43A5E9-322A-451F-A446-DD708FBCE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47CB2-531C-4601-80C4-342C55C58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FF1A0-1B9E-47C3-A304-6D7135B7D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238EF-9547-47E0-960C-100D3B43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44958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CB6A2-72B3-4CD7-80C6-8A68B4C8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3158B-6F22-49CE-ACF6-68279FAE4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5F8B2-00CD-4DAC-A338-94BA5783A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160A7-1A38-4356-8A1E-B8EE2811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4CB3C-468E-4743-AADF-DAAEF849B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91669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8C9984-EE44-4933-8A67-149FA64DD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02AE8-5066-4CF7-ADE3-27147886D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E7BDB-5E95-44B1-B277-F808640C5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AF76D-0018-4A5E-8CCF-30F76D724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827F5-9257-46A6-9246-EED8055DF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4067627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78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45525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58F7A-D391-4690-897E-ACF90A8E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E12F8-2E06-4FD0-809C-A777C785F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5C9C0-55D4-4CF6-AFCC-D35300F1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064CE-908A-4E5D-88CA-579167629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2A7F3-72B6-47C1-9624-5E86D8C8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418380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FBC16-E7B7-4269-9D66-0EE69D033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E7F3E-4330-4DD0-9D49-4BF3662C3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612D1-FEED-4A95-B722-5806AEC8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8F0B1-7494-4AA8-AA6E-A1A8CEB0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AC125-BA34-47BE-968F-8D38A345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382607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6D854-041B-4359-93E0-00B14F90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05D05-2248-4483-8EE4-DD203DE632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A31CE-1593-42F0-9D40-B387605F8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8206A-1413-4E2B-95A9-8828F132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D04B5-DCBB-4D64-A232-A5FB63D5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8610B-E562-4784-A03E-D9D43D19F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199613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324E6-50E6-4D22-9AC1-005227D03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A12DA-2466-4469-B59B-E6319A5D2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31F55-062B-47E3-A864-55108FFA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5A2B2A-B4F8-4407-96A4-20E4432EE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544DEA-3010-4CC6-877C-623D75F6E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1543EA-E8E4-400D-A600-525089196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AB884-8CB8-44F8-9C7D-CBC13ADC4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40878-096C-4F63-B0CA-019830E88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14602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F2F22-253B-4C9E-981C-EF20340C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F86507-E6F5-4CF1-9ACF-469667E59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2453D-E239-47F8-8D58-5A465D91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383B7-B951-4E7E-AF32-7DCAC3B37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91529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AE2691-36D2-4110-950F-A82BF498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725F9-D8FE-4FAD-856A-66B6EDE5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12E27-CECB-4EAA-850E-4F704A58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255707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59F50-BD03-4C0E-A8E5-136545BE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4B6D6-C21A-4B0B-81ED-4E2F08077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2B678D-0BB5-4566-9AAB-D935001C4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E369D8-A4BA-42D2-A3BB-58C60E04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236CF-D56B-4F2A-8B52-834A8AC42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EFD05-FE8B-4AE1-BA30-EA30E61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305721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D736-56A5-4B14-8FF6-EA21DCD4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F31883-C604-4F80-92FB-72708EE9C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8CB76-B07A-44DF-A7ED-433907DC2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C74B7B-9A84-43EA-8343-6364A1ADC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19D4C-D703-4446-A841-CB5C6E40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A5E73-78D7-49F1-AB08-3A788B02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81714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5F003-920C-4929-83F5-423FB51D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720FD-05C2-48D4-9990-08439FF78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9CDCB-6BE7-4A28-A61E-0CA1F4189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DFDC0-19D9-472B-9B41-42A52109DB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A37C9-3DD5-45EC-B5EF-DFA6E87A4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1780"/>
              </a:lnSpc>
            </a:pPr>
            <a:fld id="{81D60167-4931-47E6-BA6A-407CBD079E47}" type="slidenum">
              <a:rPr lang="en-GB" spc="-10" smtClean="0"/>
              <a:t>‹#›</a:t>
            </a:fld>
            <a:endParaRPr lang="en-GB" spc="-10" dirty="0"/>
          </a:p>
        </p:txBody>
      </p:sp>
    </p:spTree>
    <p:extLst>
      <p:ext uri="{BB962C8B-B14F-4D97-AF65-F5344CB8AC3E}">
        <p14:creationId xmlns:p14="http://schemas.microsoft.com/office/powerpoint/2010/main" val="376914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41BE7-B8D9-42FA-8E15-80C2E1686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005" y="2871329"/>
            <a:ext cx="9089390" cy="534505"/>
          </a:xfrm>
        </p:spPr>
        <p:txBody>
          <a:bodyPr/>
          <a:lstStyle/>
          <a:p>
            <a:r>
              <a:rPr lang="en-GB" dirty="0"/>
              <a:t>Parents guide to revision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7D0A1-8258-4494-92D8-B81C54D72F4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340158"/>
          </a:xfrm>
        </p:spPr>
        <p:txBody>
          <a:bodyPr/>
          <a:lstStyle/>
          <a:p>
            <a:r>
              <a:rPr lang="en-GB" dirty="0"/>
              <a:t>Year 11 PPEs December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12A1A7-397A-49FF-89EA-C8D2D29C35C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435366" cy="107826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F450C7C-4362-44F8-84D6-77E10D5C8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43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299529"/>
            <a:ext cx="7211059" cy="641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70" dirty="0"/>
              <a:t>How</a:t>
            </a:r>
            <a:r>
              <a:rPr spc="-265" dirty="0"/>
              <a:t> </a:t>
            </a:r>
            <a:r>
              <a:rPr spc="-200" dirty="0"/>
              <a:t>can</a:t>
            </a:r>
            <a:r>
              <a:rPr spc="-260" dirty="0"/>
              <a:t> </a:t>
            </a:r>
            <a:r>
              <a:rPr spc="-20" dirty="0"/>
              <a:t>I</a:t>
            </a:r>
            <a:r>
              <a:rPr spc="-270" dirty="0"/>
              <a:t> </a:t>
            </a:r>
            <a:r>
              <a:rPr spc="-75" dirty="0"/>
              <a:t>help</a:t>
            </a:r>
            <a:r>
              <a:rPr spc="-260" dirty="0"/>
              <a:t> </a:t>
            </a:r>
            <a:r>
              <a:rPr spc="-135" dirty="0"/>
              <a:t>my</a:t>
            </a:r>
            <a:r>
              <a:rPr spc="-265" dirty="0"/>
              <a:t> </a:t>
            </a:r>
            <a:r>
              <a:rPr spc="-75" dirty="0"/>
              <a:t>child</a:t>
            </a:r>
            <a:r>
              <a:rPr spc="-260" dirty="0"/>
              <a:t> </a:t>
            </a:r>
            <a:r>
              <a:rPr spc="145" dirty="0"/>
              <a:t>to</a:t>
            </a:r>
            <a:r>
              <a:rPr spc="-265" dirty="0"/>
              <a:t> </a:t>
            </a:r>
            <a:r>
              <a:rPr spc="-245" dirty="0"/>
              <a:t>revise?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698500" y="969843"/>
            <a:ext cx="9281715" cy="53700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61950" marR="222250" indent="-200025">
              <a:lnSpc>
                <a:spcPct val="100000"/>
              </a:lnSpc>
              <a:spcBef>
                <a:spcPts val="0"/>
              </a:spcBef>
            </a:pPr>
            <a:r>
              <a:rPr sz="2400" spc="-60" dirty="0"/>
              <a:t>Show</a:t>
            </a:r>
            <a:r>
              <a:rPr sz="2400" spc="-114" dirty="0"/>
              <a:t> </a:t>
            </a:r>
            <a:r>
              <a:rPr sz="2400" spc="-75" dirty="0"/>
              <a:t>an</a:t>
            </a:r>
            <a:r>
              <a:rPr sz="2400" spc="-105" dirty="0"/>
              <a:t> </a:t>
            </a:r>
            <a:r>
              <a:rPr sz="2400" spc="-5" dirty="0"/>
              <a:t>interest</a:t>
            </a:r>
            <a:r>
              <a:rPr sz="2400" spc="-105" dirty="0"/>
              <a:t> </a:t>
            </a:r>
            <a:r>
              <a:rPr sz="2400" spc="35" dirty="0"/>
              <a:t>but</a:t>
            </a:r>
            <a:r>
              <a:rPr sz="2400" spc="-110" dirty="0"/>
              <a:t> </a:t>
            </a:r>
            <a:r>
              <a:rPr sz="2400" spc="40" dirty="0"/>
              <a:t>try</a:t>
            </a:r>
            <a:r>
              <a:rPr sz="2400" spc="-105" dirty="0"/>
              <a:t> </a:t>
            </a:r>
            <a:r>
              <a:rPr sz="2400" spc="40" dirty="0"/>
              <a:t>not</a:t>
            </a:r>
            <a:r>
              <a:rPr sz="2400" spc="-105" dirty="0"/>
              <a:t> </a:t>
            </a:r>
            <a:r>
              <a:rPr sz="2400" spc="75" dirty="0"/>
              <a:t>to</a:t>
            </a:r>
            <a:r>
              <a:rPr sz="2400" spc="-110" dirty="0"/>
              <a:t> </a:t>
            </a:r>
            <a:r>
              <a:rPr sz="2400" spc="-60" dirty="0"/>
              <a:t>nag</a:t>
            </a:r>
            <a:r>
              <a:rPr lang="en-GB" sz="2400" spc="-60" dirty="0"/>
              <a:t>. </a:t>
            </a:r>
            <a:r>
              <a:rPr sz="2400" spc="-105" dirty="0"/>
              <a:t> </a:t>
            </a:r>
            <a:r>
              <a:rPr sz="2400" spc="-60" dirty="0"/>
              <a:t>Their</a:t>
            </a:r>
            <a:r>
              <a:rPr sz="2400" spc="-110" dirty="0"/>
              <a:t> </a:t>
            </a:r>
            <a:r>
              <a:rPr sz="2400" spc="-40" dirty="0"/>
              <a:t>way</a:t>
            </a:r>
            <a:r>
              <a:rPr sz="2400" spc="-110" dirty="0"/>
              <a:t> </a:t>
            </a:r>
            <a:r>
              <a:rPr sz="2400" spc="55" dirty="0"/>
              <a:t>of</a:t>
            </a:r>
            <a:r>
              <a:rPr sz="2400" spc="-105" dirty="0"/>
              <a:t> </a:t>
            </a:r>
            <a:r>
              <a:rPr sz="2400" spc="-30" dirty="0"/>
              <a:t>learn</a:t>
            </a:r>
            <a:r>
              <a:rPr lang="en-GB" sz="2400" spc="-30" dirty="0"/>
              <a:t>i</a:t>
            </a:r>
            <a:r>
              <a:rPr sz="2400" spc="-30" dirty="0"/>
              <a:t>ng</a:t>
            </a:r>
            <a:r>
              <a:rPr sz="2400" spc="-105" dirty="0"/>
              <a:t> </a:t>
            </a:r>
            <a:r>
              <a:rPr sz="2400" spc="-20" dirty="0"/>
              <a:t>things</a:t>
            </a:r>
            <a:r>
              <a:rPr sz="2400" spc="-105" dirty="0"/>
              <a:t> </a:t>
            </a:r>
            <a:r>
              <a:rPr sz="2400" spc="-70" dirty="0"/>
              <a:t>may </a:t>
            </a:r>
            <a:r>
              <a:rPr sz="2400" spc="40" dirty="0"/>
              <a:t>not</a:t>
            </a:r>
            <a:r>
              <a:rPr sz="2400" spc="-110" dirty="0"/>
              <a:t> </a:t>
            </a:r>
            <a:r>
              <a:rPr sz="2400" spc="-40" dirty="0"/>
              <a:t>be</a:t>
            </a:r>
            <a:r>
              <a:rPr sz="2400" spc="-105" dirty="0"/>
              <a:t> </a:t>
            </a:r>
            <a:r>
              <a:rPr sz="2400" spc="10" dirty="0"/>
              <a:t>the</a:t>
            </a:r>
            <a:r>
              <a:rPr sz="2400" spc="-105" dirty="0"/>
              <a:t> </a:t>
            </a:r>
            <a:r>
              <a:rPr sz="2400" spc="-95" dirty="0"/>
              <a:t>same</a:t>
            </a:r>
            <a:r>
              <a:rPr sz="2400" spc="-105" dirty="0"/>
              <a:t> </a:t>
            </a:r>
            <a:r>
              <a:rPr sz="2400" spc="-135" dirty="0"/>
              <a:t>as</a:t>
            </a:r>
            <a:r>
              <a:rPr sz="2400" spc="-105" dirty="0"/>
              <a:t> </a:t>
            </a:r>
            <a:r>
              <a:rPr sz="2400" spc="-45" dirty="0"/>
              <a:t>yours,</a:t>
            </a:r>
            <a:r>
              <a:rPr sz="2400" spc="-105" dirty="0"/>
              <a:t> </a:t>
            </a:r>
            <a:r>
              <a:rPr sz="2400" spc="35" dirty="0"/>
              <a:t>but</a:t>
            </a:r>
            <a:r>
              <a:rPr sz="2400" spc="-110" dirty="0"/>
              <a:t> </a:t>
            </a:r>
            <a:r>
              <a:rPr sz="2400" spc="65" dirty="0"/>
              <a:t>it</a:t>
            </a:r>
            <a:r>
              <a:rPr sz="2400" spc="-105" dirty="0"/>
              <a:t> </a:t>
            </a:r>
            <a:r>
              <a:rPr sz="2400" spc="-15" dirty="0"/>
              <a:t>doesn’t</a:t>
            </a:r>
            <a:r>
              <a:rPr sz="2400" spc="-110" dirty="0"/>
              <a:t> </a:t>
            </a:r>
            <a:r>
              <a:rPr sz="2400" spc="15" dirty="0"/>
              <a:t>matter</a:t>
            </a:r>
            <a:r>
              <a:rPr sz="2400" spc="-105" dirty="0"/>
              <a:t> </a:t>
            </a:r>
            <a:r>
              <a:rPr sz="2400" spc="-135" dirty="0"/>
              <a:t>as</a:t>
            </a:r>
            <a:r>
              <a:rPr sz="2400" spc="-105" dirty="0"/>
              <a:t> </a:t>
            </a:r>
            <a:r>
              <a:rPr sz="2400" spc="-10" dirty="0"/>
              <a:t>long</a:t>
            </a:r>
            <a:r>
              <a:rPr sz="2400" spc="-105" dirty="0"/>
              <a:t> </a:t>
            </a:r>
            <a:r>
              <a:rPr sz="2400" spc="-135" dirty="0"/>
              <a:t>as</a:t>
            </a:r>
            <a:r>
              <a:rPr sz="2400" spc="-105" dirty="0"/>
              <a:t> </a:t>
            </a:r>
            <a:r>
              <a:rPr sz="2400" spc="-10" dirty="0"/>
              <a:t>they</a:t>
            </a:r>
            <a:r>
              <a:rPr sz="2400" spc="-110" dirty="0"/>
              <a:t> </a:t>
            </a:r>
            <a:r>
              <a:rPr sz="2400" spc="-40" dirty="0"/>
              <a:t>learn.</a:t>
            </a:r>
          </a:p>
          <a:p>
            <a:pPr marL="361950" indent="-200025">
              <a:lnSpc>
                <a:spcPct val="100000"/>
              </a:lnSpc>
              <a:spcBef>
                <a:spcPts val="0"/>
              </a:spcBef>
            </a:pPr>
            <a:endParaRPr sz="1800" dirty="0"/>
          </a:p>
          <a:p>
            <a:pPr marL="361950" marR="258445" indent="-200025">
              <a:lnSpc>
                <a:spcPct val="100000"/>
              </a:lnSpc>
              <a:spcBef>
                <a:spcPts val="0"/>
              </a:spcBef>
            </a:pPr>
            <a:r>
              <a:rPr sz="2400" spc="-70" dirty="0"/>
              <a:t>Revision</a:t>
            </a:r>
            <a:r>
              <a:rPr sz="2400" spc="-114" dirty="0"/>
              <a:t> </a:t>
            </a:r>
            <a:r>
              <a:rPr sz="2400" spc="-80" dirty="0"/>
              <a:t>is</a:t>
            </a:r>
            <a:r>
              <a:rPr sz="2400" spc="-110" dirty="0"/>
              <a:t> </a:t>
            </a:r>
            <a:r>
              <a:rPr sz="2400" spc="-20" dirty="0"/>
              <a:t>best</a:t>
            </a:r>
            <a:r>
              <a:rPr sz="2400" spc="-110" dirty="0"/>
              <a:t> </a:t>
            </a:r>
            <a:r>
              <a:rPr sz="2400" spc="50" dirty="0"/>
              <a:t>if</a:t>
            </a:r>
            <a:r>
              <a:rPr sz="2400" spc="-110" dirty="0"/>
              <a:t> </a:t>
            </a:r>
            <a:r>
              <a:rPr sz="2400" spc="65" dirty="0"/>
              <a:t>it</a:t>
            </a:r>
            <a:r>
              <a:rPr sz="2400" spc="-105" dirty="0"/>
              <a:t> </a:t>
            </a:r>
            <a:r>
              <a:rPr sz="2400" spc="-80" dirty="0"/>
              <a:t>is</a:t>
            </a:r>
            <a:r>
              <a:rPr sz="2400" spc="-110" dirty="0"/>
              <a:t> </a:t>
            </a:r>
            <a:r>
              <a:rPr sz="2400" spc="-35" dirty="0"/>
              <a:t>active.</a:t>
            </a:r>
            <a:r>
              <a:rPr lang="en-GB" sz="2400" spc="-35" dirty="0"/>
              <a:t> </a:t>
            </a:r>
            <a:r>
              <a:rPr sz="2400" spc="-110" dirty="0"/>
              <a:t> </a:t>
            </a:r>
            <a:r>
              <a:rPr sz="2400" spc="-65" dirty="0"/>
              <a:t>Remind</a:t>
            </a:r>
            <a:r>
              <a:rPr sz="2400" spc="-114" dirty="0"/>
              <a:t> </a:t>
            </a:r>
            <a:r>
              <a:rPr sz="2400" spc="-15" dirty="0"/>
              <a:t>your</a:t>
            </a:r>
            <a:r>
              <a:rPr sz="2400" spc="-105" dirty="0"/>
              <a:t> </a:t>
            </a:r>
            <a:r>
              <a:rPr sz="2400" spc="-25" dirty="0"/>
              <a:t>child</a:t>
            </a:r>
            <a:r>
              <a:rPr sz="2400" spc="-110" dirty="0"/>
              <a:t> </a:t>
            </a:r>
            <a:r>
              <a:rPr sz="2400" spc="75" dirty="0"/>
              <a:t>to</a:t>
            </a:r>
            <a:r>
              <a:rPr sz="2400" spc="-110" dirty="0"/>
              <a:t> </a:t>
            </a:r>
            <a:r>
              <a:rPr sz="2400" spc="-10" dirty="0"/>
              <a:t>do</a:t>
            </a:r>
            <a:r>
              <a:rPr sz="2400" spc="-114" dirty="0"/>
              <a:t> </a:t>
            </a:r>
            <a:r>
              <a:rPr sz="2400" spc="-15" dirty="0"/>
              <a:t>more</a:t>
            </a:r>
            <a:r>
              <a:rPr sz="2400" spc="-110" dirty="0"/>
              <a:t> </a:t>
            </a:r>
            <a:r>
              <a:rPr sz="2400" spc="-10" dirty="0"/>
              <a:t>than</a:t>
            </a:r>
            <a:r>
              <a:rPr sz="2400" spc="-105" dirty="0"/>
              <a:t> </a:t>
            </a:r>
            <a:r>
              <a:rPr sz="2400" spc="-15" dirty="0"/>
              <a:t>just </a:t>
            </a:r>
            <a:r>
              <a:rPr sz="2400" spc="-50" dirty="0"/>
              <a:t>read </a:t>
            </a:r>
            <a:r>
              <a:rPr sz="2400" spc="-20" dirty="0"/>
              <a:t>notes </a:t>
            </a:r>
            <a:r>
              <a:rPr sz="2400" spc="20" dirty="0"/>
              <a:t>or </a:t>
            </a:r>
            <a:r>
              <a:rPr sz="2400" spc="-10" dirty="0"/>
              <a:t>watch </a:t>
            </a:r>
            <a:r>
              <a:rPr sz="2400" spc="-40" dirty="0"/>
              <a:t>revision </a:t>
            </a:r>
            <a:r>
              <a:rPr sz="2400" spc="-50" dirty="0"/>
              <a:t>videos. </a:t>
            </a:r>
            <a:r>
              <a:rPr lang="en-GB" sz="2400" spc="-50" dirty="0"/>
              <a:t> </a:t>
            </a:r>
            <a:r>
              <a:rPr sz="2400" spc="-100" dirty="0"/>
              <a:t>The </a:t>
            </a:r>
            <a:r>
              <a:rPr sz="2400" spc="-55" dirty="0"/>
              <a:t>evidence </a:t>
            </a:r>
            <a:r>
              <a:rPr sz="2400" spc="-80" dirty="0"/>
              <a:t>is </a:t>
            </a:r>
            <a:r>
              <a:rPr sz="2400" spc="35" dirty="0"/>
              <a:t>that </a:t>
            </a:r>
            <a:r>
              <a:rPr sz="2400" spc="-40" dirty="0"/>
              <a:t>revision </a:t>
            </a:r>
            <a:r>
              <a:rPr sz="2400" spc="-15" dirty="0"/>
              <a:t>works</a:t>
            </a:r>
            <a:r>
              <a:rPr sz="2400" spc="-110" dirty="0"/>
              <a:t> </a:t>
            </a:r>
            <a:r>
              <a:rPr sz="2400" spc="-20" dirty="0"/>
              <a:t>best</a:t>
            </a:r>
            <a:r>
              <a:rPr sz="2400" spc="-105" dirty="0"/>
              <a:t> </a:t>
            </a:r>
            <a:r>
              <a:rPr sz="2400" spc="-20" dirty="0"/>
              <a:t>when</a:t>
            </a:r>
            <a:r>
              <a:rPr sz="2400" spc="-105" dirty="0"/>
              <a:t> </a:t>
            </a:r>
            <a:r>
              <a:rPr sz="2400" spc="-20" dirty="0"/>
              <a:t>students</a:t>
            </a:r>
            <a:r>
              <a:rPr sz="2400" spc="-105" dirty="0"/>
              <a:t> </a:t>
            </a:r>
            <a:r>
              <a:rPr sz="2400" spc="-45" dirty="0"/>
              <a:t>summon</a:t>
            </a:r>
            <a:r>
              <a:rPr sz="2400" spc="-110" dirty="0"/>
              <a:t> </a:t>
            </a:r>
            <a:r>
              <a:rPr sz="2400" spc="5" dirty="0"/>
              <a:t>information</a:t>
            </a:r>
            <a:r>
              <a:rPr sz="2400" spc="-105" dirty="0"/>
              <a:t> </a:t>
            </a:r>
            <a:r>
              <a:rPr sz="2400" spc="30" dirty="0"/>
              <a:t>from</a:t>
            </a:r>
            <a:r>
              <a:rPr sz="2400" spc="-105" dirty="0"/>
              <a:t> </a:t>
            </a:r>
            <a:r>
              <a:rPr sz="2400" spc="10" dirty="0"/>
              <a:t>their</a:t>
            </a:r>
            <a:r>
              <a:rPr sz="2400" spc="-105" dirty="0"/>
              <a:t> </a:t>
            </a:r>
            <a:r>
              <a:rPr sz="2400" spc="-30" dirty="0"/>
              <a:t>memory.</a:t>
            </a:r>
          </a:p>
          <a:p>
            <a:pPr marL="361950" indent="-200025">
              <a:lnSpc>
                <a:spcPct val="100000"/>
              </a:lnSpc>
              <a:spcBef>
                <a:spcPts val="0"/>
              </a:spcBef>
            </a:pPr>
            <a:endParaRPr sz="1800" dirty="0"/>
          </a:p>
          <a:p>
            <a:pPr marL="361950" marR="5080" indent="-200025">
              <a:lnSpc>
                <a:spcPct val="100000"/>
              </a:lnSpc>
              <a:spcBef>
                <a:spcPts val="0"/>
              </a:spcBef>
            </a:pPr>
            <a:r>
              <a:rPr sz="2400" spc="5" dirty="0"/>
              <a:t>Offer</a:t>
            </a:r>
            <a:r>
              <a:rPr sz="2400" spc="-110" dirty="0"/>
              <a:t> </a:t>
            </a:r>
            <a:r>
              <a:rPr sz="2400" spc="75" dirty="0"/>
              <a:t>to</a:t>
            </a:r>
            <a:r>
              <a:rPr sz="2400" spc="-110" dirty="0"/>
              <a:t> </a:t>
            </a:r>
            <a:r>
              <a:rPr sz="2400" spc="-40" dirty="0"/>
              <a:t>be</a:t>
            </a:r>
            <a:r>
              <a:rPr sz="2400" spc="-110" dirty="0"/>
              <a:t> </a:t>
            </a:r>
            <a:r>
              <a:rPr sz="2400" spc="-120" dirty="0"/>
              <a:t>a</a:t>
            </a:r>
            <a:r>
              <a:rPr sz="2400" spc="-105" dirty="0"/>
              <a:t> </a:t>
            </a:r>
            <a:r>
              <a:rPr sz="2400" spc="-40" dirty="0"/>
              <a:t>revision</a:t>
            </a:r>
            <a:r>
              <a:rPr sz="2400" spc="-114" dirty="0"/>
              <a:t> </a:t>
            </a:r>
            <a:r>
              <a:rPr sz="2400" spc="-25" dirty="0"/>
              <a:t>buddy</a:t>
            </a:r>
            <a:r>
              <a:rPr sz="2400" spc="-110" dirty="0"/>
              <a:t> </a:t>
            </a:r>
            <a:r>
              <a:rPr sz="2400" spc="-55" dirty="0"/>
              <a:t>and</a:t>
            </a:r>
            <a:r>
              <a:rPr sz="2400" spc="-105" dirty="0"/>
              <a:t> </a:t>
            </a:r>
            <a:r>
              <a:rPr sz="2400" spc="-95" dirty="0"/>
              <a:t>ask</a:t>
            </a:r>
            <a:r>
              <a:rPr sz="2400" spc="-110" dirty="0"/>
              <a:t> </a:t>
            </a:r>
            <a:r>
              <a:rPr sz="2400" dirty="0"/>
              <a:t>them</a:t>
            </a:r>
            <a:r>
              <a:rPr sz="2400" spc="-110" dirty="0"/>
              <a:t> </a:t>
            </a:r>
            <a:r>
              <a:rPr sz="2400" spc="-40" dirty="0"/>
              <a:t>questions.</a:t>
            </a:r>
            <a:r>
              <a:rPr sz="2400" spc="-105" dirty="0"/>
              <a:t> </a:t>
            </a:r>
            <a:r>
              <a:rPr lang="en-GB" sz="2400" spc="-105" dirty="0"/>
              <a:t> </a:t>
            </a:r>
            <a:r>
              <a:rPr sz="2400" spc="50" dirty="0"/>
              <a:t>If</a:t>
            </a:r>
            <a:r>
              <a:rPr sz="2400" spc="-114" dirty="0"/>
              <a:t> </a:t>
            </a:r>
            <a:r>
              <a:rPr sz="2400" spc="-10" dirty="0"/>
              <a:t>they</a:t>
            </a:r>
            <a:r>
              <a:rPr sz="2400" spc="-110" dirty="0"/>
              <a:t> </a:t>
            </a:r>
            <a:r>
              <a:rPr sz="2400" spc="20" dirty="0"/>
              <a:t>work</a:t>
            </a:r>
            <a:r>
              <a:rPr sz="2400" spc="-105" dirty="0"/>
              <a:t> </a:t>
            </a:r>
            <a:r>
              <a:rPr sz="2400" spc="40" dirty="0"/>
              <a:t>with </a:t>
            </a:r>
            <a:r>
              <a:rPr sz="2400" spc="-25" dirty="0"/>
              <a:t>friends,</a:t>
            </a:r>
            <a:r>
              <a:rPr sz="2400" spc="-114" dirty="0"/>
              <a:t> </a:t>
            </a:r>
            <a:r>
              <a:rPr sz="2400" spc="-95" dirty="0"/>
              <a:t>ask</a:t>
            </a:r>
            <a:r>
              <a:rPr sz="2400" spc="-110" dirty="0"/>
              <a:t> </a:t>
            </a:r>
            <a:r>
              <a:rPr sz="2400" spc="15" dirty="0"/>
              <a:t>how</a:t>
            </a:r>
            <a:r>
              <a:rPr sz="2400" spc="-110" dirty="0"/>
              <a:t> </a:t>
            </a:r>
            <a:r>
              <a:rPr sz="2400" spc="-10" dirty="0"/>
              <a:t>they</a:t>
            </a:r>
            <a:r>
              <a:rPr sz="2400" spc="-114" dirty="0"/>
              <a:t> </a:t>
            </a:r>
            <a:r>
              <a:rPr sz="2400" spc="-55" dirty="0"/>
              <a:t>are</a:t>
            </a:r>
            <a:r>
              <a:rPr sz="2400" spc="-110" dirty="0"/>
              <a:t> </a:t>
            </a:r>
            <a:r>
              <a:rPr sz="2400" spc="-45" dirty="0"/>
              <a:t>revising</a:t>
            </a:r>
            <a:r>
              <a:rPr sz="2400" spc="-114" dirty="0"/>
              <a:t> </a:t>
            </a:r>
            <a:r>
              <a:rPr sz="2400" spc="15" dirty="0"/>
              <a:t>together</a:t>
            </a:r>
            <a:r>
              <a:rPr sz="2400" spc="-114" dirty="0"/>
              <a:t> </a:t>
            </a:r>
            <a:r>
              <a:rPr sz="2400" spc="75" dirty="0"/>
              <a:t>to</a:t>
            </a:r>
            <a:r>
              <a:rPr sz="2400" spc="-110" dirty="0"/>
              <a:t> </a:t>
            </a:r>
            <a:r>
              <a:rPr sz="2400" spc="-60" dirty="0"/>
              <a:t>check</a:t>
            </a:r>
            <a:r>
              <a:rPr sz="2400" spc="-110" dirty="0"/>
              <a:t> </a:t>
            </a:r>
            <a:r>
              <a:rPr sz="2400" spc="10" dirty="0"/>
              <a:t>it’s</a:t>
            </a:r>
            <a:r>
              <a:rPr sz="2400" spc="-110" dirty="0"/>
              <a:t> </a:t>
            </a:r>
            <a:r>
              <a:rPr sz="2400" spc="-30" dirty="0"/>
              <a:t>active</a:t>
            </a:r>
            <a:r>
              <a:rPr sz="2400" spc="-110" dirty="0"/>
              <a:t> </a:t>
            </a:r>
            <a:r>
              <a:rPr sz="2400" spc="-35" dirty="0"/>
              <a:t>learning.</a:t>
            </a:r>
            <a:endParaRPr lang="en-GB" sz="2400" spc="-35" dirty="0"/>
          </a:p>
          <a:p>
            <a:pPr marL="361950" marR="5080" indent="-200025">
              <a:lnSpc>
                <a:spcPct val="100000"/>
              </a:lnSpc>
              <a:spcBef>
                <a:spcPts val="0"/>
              </a:spcBef>
            </a:pPr>
            <a:endParaRPr sz="2400" spc="-35" dirty="0"/>
          </a:p>
          <a:p>
            <a:pPr marL="361950" marR="160655" indent="-200025">
              <a:lnSpc>
                <a:spcPct val="100000"/>
              </a:lnSpc>
              <a:spcBef>
                <a:spcPts val="0"/>
              </a:spcBef>
            </a:pPr>
            <a:r>
              <a:rPr sz="2400" spc="-75" dirty="0"/>
              <a:t>Get</a:t>
            </a:r>
            <a:r>
              <a:rPr sz="2400" spc="-110" dirty="0"/>
              <a:t> </a:t>
            </a:r>
            <a:r>
              <a:rPr sz="2400" dirty="0"/>
              <a:t>them</a:t>
            </a:r>
            <a:r>
              <a:rPr sz="2400" spc="-105" dirty="0"/>
              <a:t> </a:t>
            </a:r>
            <a:r>
              <a:rPr sz="2400" spc="75" dirty="0"/>
              <a:t>to</a:t>
            </a:r>
            <a:r>
              <a:rPr sz="2400" spc="-105" dirty="0"/>
              <a:t> </a:t>
            </a:r>
            <a:r>
              <a:rPr sz="2400" spc="-35" dirty="0"/>
              <a:t>teach</a:t>
            </a:r>
            <a:r>
              <a:rPr sz="2400" spc="-110" dirty="0"/>
              <a:t> </a:t>
            </a:r>
            <a:r>
              <a:rPr sz="2400" spc="-35" dirty="0"/>
              <a:t>you</a:t>
            </a:r>
            <a:r>
              <a:rPr sz="2400" spc="-105" dirty="0"/>
              <a:t> </a:t>
            </a:r>
            <a:r>
              <a:rPr sz="2400" spc="10" dirty="0"/>
              <a:t>the</a:t>
            </a:r>
            <a:r>
              <a:rPr sz="2400" spc="-105" dirty="0"/>
              <a:t> </a:t>
            </a:r>
            <a:r>
              <a:rPr sz="2400" spc="10" dirty="0"/>
              <a:t>topic</a:t>
            </a:r>
            <a:r>
              <a:rPr sz="2400" spc="-110" dirty="0"/>
              <a:t> </a:t>
            </a:r>
            <a:r>
              <a:rPr sz="2400" spc="-105" dirty="0"/>
              <a:t>– </a:t>
            </a:r>
            <a:r>
              <a:rPr sz="2400" spc="50" dirty="0"/>
              <a:t>if</a:t>
            </a:r>
            <a:r>
              <a:rPr sz="2400" spc="-105" dirty="0"/>
              <a:t> </a:t>
            </a:r>
            <a:r>
              <a:rPr sz="2400" spc="-35" dirty="0"/>
              <a:t>you</a:t>
            </a:r>
            <a:r>
              <a:rPr sz="2400" spc="-105" dirty="0"/>
              <a:t> </a:t>
            </a:r>
            <a:r>
              <a:rPr sz="2400" spc="-80" dirty="0"/>
              <a:t>can</a:t>
            </a:r>
            <a:r>
              <a:rPr sz="2400" spc="-110" dirty="0"/>
              <a:t> </a:t>
            </a:r>
            <a:r>
              <a:rPr sz="2400" spc="-40" dirty="0"/>
              <a:t>learn,</a:t>
            </a:r>
            <a:r>
              <a:rPr sz="2400" spc="-105" dirty="0"/>
              <a:t> </a:t>
            </a:r>
            <a:r>
              <a:rPr sz="2400" spc="-10" dirty="0"/>
              <a:t>they</a:t>
            </a:r>
            <a:r>
              <a:rPr sz="2400" spc="-105" dirty="0"/>
              <a:t> </a:t>
            </a:r>
            <a:r>
              <a:rPr sz="2400" spc="-40" dirty="0"/>
              <a:t>really</a:t>
            </a:r>
            <a:r>
              <a:rPr sz="2400" spc="-114" dirty="0"/>
              <a:t> </a:t>
            </a:r>
            <a:r>
              <a:rPr sz="2400" spc="5" dirty="0"/>
              <a:t>know</a:t>
            </a:r>
            <a:r>
              <a:rPr sz="2400" spc="-110" dirty="0"/>
              <a:t> </a:t>
            </a:r>
            <a:r>
              <a:rPr sz="2400" spc="30" dirty="0"/>
              <a:t>it!  </a:t>
            </a:r>
            <a:r>
              <a:rPr sz="2400" spc="-100" dirty="0"/>
              <a:t>The</a:t>
            </a:r>
            <a:r>
              <a:rPr sz="2400" spc="-114" dirty="0"/>
              <a:t> </a:t>
            </a:r>
            <a:r>
              <a:rPr sz="2400" spc="15" dirty="0"/>
              <a:t>important</a:t>
            </a:r>
            <a:r>
              <a:rPr sz="2400" spc="-105" dirty="0"/>
              <a:t> </a:t>
            </a:r>
            <a:r>
              <a:rPr sz="2400" spc="10" dirty="0"/>
              <a:t>thing</a:t>
            </a:r>
            <a:r>
              <a:rPr sz="2400" spc="-110" dirty="0"/>
              <a:t> </a:t>
            </a:r>
            <a:r>
              <a:rPr sz="2400" spc="-20" dirty="0"/>
              <a:t>in</a:t>
            </a:r>
            <a:r>
              <a:rPr sz="2400" spc="-105" dirty="0"/>
              <a:t> </a:t>
            </a:r>
            <a:r>
              <a:rPr sz="2400" spc="10" dirty="0"/>
              <a:t>the</a:t>
            </a:r>
            <a:r>
              <a:rPr sz="2400" spc="-110" dirty="0"/>
              <a:t> </a:t>
            </a:r>
            <a:r>
              <a:rPr sz="2400" spc="-60" dirty="0"/>
              <a:t>exam</a:t>
            </a:r>
            <a:r>
              <a:rPr sz="2400" spc="-110" dirty="0"/>
              <a:t> </a:t>
            </a:r>
            <a:r>
              <a:rPr sz="2400" spc="-80" dirty="0"/>
              <a:t>is</a:t>
            </a:r>
            <a:r>
              <a:rPr sz="2400" spc="-110" dirty="0"/>
              <a:t> </a:t>
            </a:r>
            <a:r>
              <a:rPr sz="2400" spc="15" dirty="0"/>
              <a:t>what</a:t>
            </a:r>
            <a:r>
              <a:rPr sz="2400" spc="-105" dirty="0"/>
              <a:t> </a:t>
            </a:r>
            <a:r>
              <a:rPr sz="2400" spc="-10" dirty="0"/>
              <a:t>they</a:t>
            </a:r>
            <a:r>
              <a:rPr sz="2400" spc="-110" dirty="0"/>
              <a:t> </a:t>
            </a:r>
            <a:r>
              <a:rPr sz="2400" spc="-80" dirty="0"/>
              <a:t>can</a:t>
            </a:r>
            <a:r>
              <a:rPr sz="2400" spc="-105" dirty="0"/>
              <a:t> </a:t>
            </a:r>
            <a:r>
              <a:rPr sz="2400" spc="-25" dirty="0"/>
              <a:t>show</a:t>
            </a:r>
            <a:r>
              <a:rPr sz="2400" spc="-110" dirty="0"/>
              <a:t> </a:t>
            </a:r>
            <a:r>
              <a:rPr sz="2400" spc="-10" dirty="0"/>
              <a:t>they</a:t>
            </a:r>
            <a:r>
              <a:rPr sz="2400" spc="-105" dirty="0"/>
              <a:t> </a:t>
            </a:r>
            <a:r>
              <a:rPr sz="2400" spc="-10" dirty="0"/>
              <a:t>know</a:t>
            </a:r>
            <a:r>
              <a:rPr lang="en-GB" sz="2400" spc="-10" dirty="0"/>
              <a:t>.</a:t>
            </a:r>
          </a:p>
          <a:p>
            <a:pPr marL="2952750" marR="160655">
              <a:lnSpc>
                <a:spcPct val="100000"/>
              </a:lnSpc>
              <a:spcBef>
                <a:spcPts val="0"/>
              </a:spcBef>
            </a:pPr>
            <a:endParaRPr sz="2400" spc="-10" dirty="0"/>
          </a:p>
          <a:p>
            <a:pPr marL="361950" marR="113664" indent="-200025">
              <a:lnSpc>
                <a:spcPct val="100000"/>
              </a:lnSpc>
              <a:spcBef>
                <a:spcPts val="0"/>
              </a:spcBef>
            </a:pPr>
            <a:r>
              <a:rPr sz="2400" spc="-70" dirty="0"/>
              <a:t>Encourage</a:t>
            </a:r>
            <a:r>
              <a:rPr sz="2400" spc="-105" dirty="0"/>
              <a:t> </a:t>
            </a:r>
            <a:r>
              <a:rPr sz="2400" dirty="0"/>
              <a:t>them</a:t>
            </a:r>
            <a:r>
              <a:rPr sz="2400" spc="-105" dirty="0"/>
              <a:t> </a:t>
            </a:r>
            <a:r>
              <a:rPr sz="2400" spc="75" dirty="0"/>
              <a:t>to</a:t>
            </a:r>
            <a:r>
              <a:rPr sz="2400" spc="-105" dirty="0"/>
              <a:t> </a:t>
            </a:r>
            <a:r>
              <a:rPr sz="2400" spc="30" dirty="0"/>
              <a:t>write</a:t>
            </a:r>
            <a:r>
              <a:rPr sz="2400" spc="-105" dirty="0"/>
              <a:t> </a:t>
            </a:r>
            <a:r>
              <a:rPr sz="2400" spc="-30" dirty="0"/>
              <a:t>examination</a:t>
            </a:r>
            <a:r>
              <a:rPr sz="2400" spc="-114" dirty="0"/>
              <a:t> </a:t>
            </a:r>
            <a:r>
              <a:rPr sz="2400" spc="-60" dirty="0"/>
              <a:t>answers</a:t>
            </a:r>
            <a:r>
              <a:rPr sz="2400" spc="-105" dirty="0"/>
              <a:t> </a:t>
            </a:r>
            <a:r>
              <a:rPr sz="2400" spc="-55" dirty="0"/>
              <a:t>and</a:t>
            </a:r>
            <a:r>
              <a:rPr sz="2400" spc="-105" dirty="0"/>
              <a:t> </a:t>
            </a:r>
            <a:r>
              <a:rPr sz="2400" spc="10" dirty="0"/>
              <a:t>get</a:t>
            </a:r>
            <a:r>
              <a:rPr sz="2400" spc="-105" dirty="0"/>
              <a:t> </a:t>
            </a:r>
            <a:r>
              <a:rPr sz="2400" dirty="0"/>
              <a:t>them</a:t>
            </a:r>
            <a:r>
              <a:rPr sz="2400" spc="-105" dirty="0"/>
              <a:t> </a:t>
            </a:r>
            <a:r>
              <a:rPr sz="2400" spc="75" dirty="0"/>
              <a:t>to</a:t>
            </a:r>
            <a:r>
              <a:rPr sz="2400" spc="-105" dirty="0"/>
              <a:t> </a:t>
            </a:r>
            <a:r>
              <a:rPr sz="2400" spc="-60" dirty="0"/>
              <a:t>check </a:t>
            </a:r>
            <a:r>
              <a:rPr sz="2400" spc="10" dirty="0"/>
              <a:t>their</a:t>
            </a:r>
            <a:r>
              <a:rPr sz="2400" spc="-114" dirty="0"/>
              <a:t> </a:t>
            </a:r>
            <a:r>
              <a:rPr sz="2400" spc="-55" dirty="0"/>
              <a:t>marks</a:t>
            </a:r>
            <a:r>
              <a:rPr sz="2400" spc="-110" dirty="0"/>
              <a:t> </a:t>
            </a:r>
            <a:r>
              <a:rPr sz="2400" spc="40" dirty="0"/>
              <a:t>with</a:t>
            </a:r>
            <a:r>
              <a:rPr sz="2400" spc="-110" dirty="0"/>
              <a:t> </a:t>
            </a:r>
            <a:r>
              <a:rPr sz="2400" spc="10" dirty="0"/>
              <a:t>the</a:t>
            </a:r>
            <a:r>
              <a:rPr sz="2400" spc="-110" dirty="0"/>
              <a:t> </a:t>
            </a:r>
            <a:r>
              <a:rPr sz="2400" spc="-35" dirty="0"/>
              <a:t>mark</a:t>
            </a:r>
            <a:r>
              <a:rPr sz="2400" spc="-110" dirty="0"/>
              <a:t> </a:t>
            </a:r>
            <a:r>
              <a:rPr sz="2400" spc="-70" dirty="0"/>
              <a:t>scheme.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80"/>
              </a:lnSpc>
            </a:pPr>
            <a:r>
              <a:rPr spc="-10" dirty="0"/>
              <a:t>4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FC5F3DA-F53E-4988-8B49-541357661D1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435366" cy="107826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2BD199F-5528-4763-972B-A70FDC2F5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Learning Pyramid – Tofaş Akademi">
            <a:extLst>
              <a:ext uri="{FF2B5EF4-FFF2-40B4-BE49-F238E27FC236}">
                <a16:creationId xmlns:a16="http://schemas.microsoft.com/office/drawing/2014/main" id="{94A972A4-3E5F-4C73-8446-E79D41D4B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00" y="405179"/>
            <a:ext cx="6720555" cy="5830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D1ED4D-46E0-4552-8B7E-00F7D4681C8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435366" cy="107826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8C8DC23-140C-4372-A2FE-90971BED6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82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39191-D189-4725-8261-6FE7C3131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711773"/>
          </a:xfrm>
        </p:spPr>
        <p:txBody>
          <a:bodyPr/>
          <a:lstStyle/>
          <a:p>
            <a:r>
              <a:rPr lang="en-GB" dirty="0"/>
              <a:t>Repeat, repeat, repeat </a:t>
            </a:r>
          </a:p>
        </p:txBody>
      </p:sp>
      <p:pic>
        <p:nvPicPr>
          <p:cNvPr id="3074" name="Picture 2" descr="Importance of and tips for Note Taking - Mr. Conway&amp;#39;s History">
            <a:extLst>
              <a:ext uri="{FF2B5EF4-FFF2-40B4-BE49-F238E27FC236}">
                <a16:creationId xmlns:a16="http://schemas.microsoft.com/office/drawing/2014/main" id="{3B51BABE-4E5A-42FB-AD84-FC124CA8A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3" y="1114425"/>
            <a:ext cx="7542637" cy="567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82DAD4-EDAD-4F6C-B72E-EF99BA68F83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435366" cy="107826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544343F-9CC4-496E-B785-29D6BBE34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5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FB57FF60-4563-4CE5-853D-ED2600C26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435366" cy="107826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99529"/>
            <a:ext cx="5585460" cy="641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70" dirty="0"/>
              <a:t>Revision </a:t>
            </a:r>
            <a:r>
              <a:rPr spc="-100" dirty="0"/>
              <a:t>techniques </a:t>
            </a:r>
            <a:r>
              <a:rPr spc="145" dirty="0"/>
              <a:t>to</a:t>
            </a:r>
            <a:r>
              <a:rPr spc="-595" dirty="0"/>
              <a:t> </a:t>
            </a:r>
            <a:r>
              <a:rPr spc="70" dirty="0"/>
              <a:t>try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80"/>
              </a:lnSpc>
            </a:pPr>
            <a:r>
              <a:rPr spc="-10" dirty="0"/>
              <a:t>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2303" y="1163973"/>
            <a:ext cx="9520555" cy="577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4"/>
              </a:spcBef>
            </a:pPr>
            <a:r>
              <a:rPr sz="1800" spc="-100" dirty="0">
                <a:latin typeface="Arial"/>
                <a:cs typeface="Arial"/>
              </a:rPr>
              <a:t>Some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of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these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seem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odd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75" dirty="0">
                <a:latin typeface="Arial"/>
                <a:cs typeface="Arial"/>
              </a:rPr>
              <a:t>to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those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who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don’t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use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them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but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each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one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works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for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some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people.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We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all  learn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in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different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ways.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It’s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a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matter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55" dirty="0">
                <a:latin typeface="Arial"/>
                <a:cs typeface="Arial"/>
              </a:rPr>
              <a:t>of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experimenting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75" dirty="0">
                <a:latin typeface="Arial"/>
                <a:cs typeface="Arial"/>
              </a:rPr>
              <a:t>to</a:t>
            </a:r>
            <a:r>
              <a:rPr sz="1800" spc="-105" dirty="0">
                <a:latin typeface="Arial"/>
                <a:cs typeface="Arial"/>
              </a:rPr>
              <a:t> see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what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works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for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your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child.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5199" y="2882532"/>
            <a:ext cx="2488565" cy="14325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114"/>
              </a:spcBef>
            </a:pPr>
            <a:r>
              <a:rPr sz="1600" spc="-65" dirty="0">
                <a:solidFill>
                  <a:srgbClr val="0081C3"/>
                </a:solidFill>
                <a:latin typeface="Arial"/>
                <a:cs typeface="Arial"/>
              </a:rPr>
              <a:t>Revision</a:t>
            </a:r>
            <a:r>
              <a:rPr sz="1600" spc="-10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081C3"/>
                </a:solidFill>
                <a:latin typeface="Arial"/>
                <a:cs typeface="Arial"/>
              </a:rPr>
              <a:t>timetable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270"/>
              </a:lnSpc>
            </a:pP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secret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with</a:t>
            </a:r>
            <a:r>
              <a:rPr sz="1100" spc="-229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revision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timetable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is</a:t>
            </a:r>
            <a:endParaRPr sz="11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not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spend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more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time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planning </a:t>
            </a: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than 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doing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it!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Put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date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exams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first, 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then ‘reward time’, then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plan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two </a:t>
            </a:r>
            <a:r>
              <a:rPr sz="1100" spc="20" dirty="0">
                <a:solidFill>
                  <a:srgbClr val="0081C3"/>
                </a:solidFill>
                <a:latin typeface="Arial"/>
                <a:cs typeface="Arial"/>
              </a:rPr>
              <a:t>out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 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three </a:t>
            </a:r>
            <a:r>
              <a:rPr sz="1100" spc="-55" dirty="0">
                <a:solidFill>
                  <a:srgbClr val="0081C3"/>
                </a:solidFill>
                <a:latin typeface="Arial"/>
                <a:cs typeface="Arial"/>
              </a:rPr>
              <a:t>sessions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day.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Put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copy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exam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timetable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where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be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seen.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5" dirty="0">
                <a:solidFill>
                  <a:srgbClr val="0081C3"/>
                </a:solidFill>
                <a:latin typeface="Arial"/>
                <a:cs typeface="Arial"/>
              </a:rPr>
              <a:t>Tick 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off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exams </a:t>
            </a:r>
            <a:r>
              <a:rPr sz="1100" spc="-85" dirty="0">
                <a:solidFill>
                  <a:srgbClr val="0081C3"/>
                </a:solidFill>
                <a:latin typeface="Arial"/>
                <a:cs typeface="Arial"/>
              </a:rPr>
              <a:t>as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they</a:t>
            </a:r>
            <a:r>
              <a:rPr sz="1100" spc="-23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are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taken.</a:t>
            </a:r>
            <a:endParaRPr sz="11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44500" y="1876425"/>
            <a:ext cx="2795270" cy="4223385"/>
            <a:chOff x="444500" y="2304376"/>
            <a:chExt cx="2795270" cy="4223385"/>
          </a:xfrm>
        </p:grpSpPr>
        <p:sp>
          <p:nvSpPr>
            <p:cNvPr id="6" name="object 6"/>
            <p:cNvSpPr/>
            <p:nvPr/>
          </p:nvSpPr>
          <p:spPr>
            <a:xfrm>
              <a:off x="457200" y="2853004"/>
              <a:ext cx="2769870" cy="3662045"/>
            </a:xfrm>
            <a:custGeom>
              <a:avLst/>
              <a:gdLst/>
              <a:ahLst/>
              <a:cxnLst/>
              <a:rect l="l" t="t" r="r" b="b"/>
              <a:pathLst>
                <a:path w="2769870" h="3662045">
                  <a:moveTo>
                    <a:pt x="0" y="3662006"/>
                  </a:moveTo>
                  <a:lnTo>
                    <a:pt x="2769374" y="3662006"/>
                  </a:lnTo>
                  <a:lnTo>
                    <a:pt x="2769374" y="0"/>
                  </a:lnTo>
                  <a:lnTo>
                    <a:pt x="0" y="0"/>
                  </a:lnTo>
                  <a:lnTo>
                    <a:pt x="0" y="3662006"/>
                  </a:lnTo>
                  <a:close/>
                </a:path>
              </a:pathLst>
            </a:custGeom>
            <a:ln w="254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64894" y="232977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5" h="954404">
                  <a:moveTo>
                    <a:pt x="476999" y="0"/>
                  </a:move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close/>
                </a:path>
              </a:pathLst>
            </a:custGeom>
            <a:solidFill>
              <a:srgbClr val="008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4894" y="232977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5" h="954404">
                  <a:moveTo>
                    <a:pt x="476999" y="953998"/>
                  </a:move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close/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30438" y="2527757"/>
              <a:ext cx="622896" cy="5580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429876" y="2882532"/>
            <a:ext cx="2633345" cy="594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114"/>
              </a:spcBef>
            </a:pPr>
            <a:r>
              <a:rPr sz="1600" spc="-50" dirty="0">
                <a:solidFill>
                  <a:srgbClr val="0081C3"/>
                </a:solidFill>
                <a:latin typeface="Arial"/>
                <a:cs typeface="Arial"/>
              </a:rPr>
              <a:t>Subject </a:t>
            </a:r>
            <a:r>
              <a:rPr sz="1600" spc="-35" dirty="0">
                <a:solidFill>
                  <a:srgbClr val="0081C3"/>
                </a:solidFill>
                <a:latin typeface="Arial"/>
                <a:cs typeface="Arial"/>
              </a:rPr>
              <a:t>revision</a:t>
            </a:r>
            <a:r>
              <a:rPr sz="1600" spc="-15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rgbClr val="0081C3"/>
                </a:solidFill>
                <a:latin typeface="Arial"/>
                <a:cs typeface="Arial"/>
              </a:rPr>
              <a:t>planner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270"/>
              </a:lnSpc>
            </a:pP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Divide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a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piece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A3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paper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(or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two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A4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sheets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stuck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together)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into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three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columns.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29876" y="3617177"/>
            <a:ext cx="1512570" cy="530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10"/>
              </a:spcBef>
            </a:pP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Left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column </a:t>
            </a:r>
            <a:r>
              <a:rPr sz="1100" spc="-90" dirty="0">
                <a:solidFill>
                  <a:srgbClr val="0081C3"/>
                </a:solidFill>
                <a:latin typeface="Arial"/>
                <a:cs typeface="Arial"/>
              </a:rPr>
              <a:t>-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not</a:t>
            </a:r>
            <a:r>
              <a:rPr sz="1100" spc="-22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known.  Middle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column </a:t>
            </a:r>
            <a:r>
              <a:rPr sz="1100" spc="-90" dirty="0">
                <a:solidFill>
                  <a:srgbClr val="0081C3"/>
                </a:solidFill>
                <a:latin typeface="Arial"/>
                <a:cs typeface="Arial"/>
              </a:rPr>
              <a:t>-</a:t>
            </a:r>
            <a:r>
              <a:rPr sz="1100" spc="-22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learning.  Right column </a:t>
            </a:r>
            <a:r>
              <a:rPr sz="1100" spc="-90" dirty="0">
                <a:solidFill>
                  <a:srgbClr val="0081C3"/>
                </a:solidFill>
                <a:latin typeface="Arial"/>
                <a:cs typeface="Arial"/>
              </a:rPr>
              <a:t>-</a:t>
            </a:r>
            <a:r>
              <a:rPr sz="1100" spc="-19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known.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29876" y="4287670"/>
            <a:ext cx="2816860" cy="6978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Write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topic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headings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on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post-it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notes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 </a:t>
            </a:r>
            <a:r>
              <a:rPr sz="1100" spc="20" dirty="0">
                <a:solidFill>
                  <a:srgbClr val="0081C3"/>
                </a:solidFill>
                <a:latin typeface="Arial"/>
                <a:cs typeface="Arial"/>
              </a:rPr>
              <a:t>put 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them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appropriate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column.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As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they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learn  </a:t>
            </a:r>
            <a:r>
              <a:rPr sz="1100" spc="-55" dirty="0">
                <a:solidFill>
                  <a:srgbClr val="0081C3"/>
                </a:solidFill>
                <a:latin typeface="Arial"/>
                <a:cs typeface="Arial"/>
              </a:rPr>
              <a:t>each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topic,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they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move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right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until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all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topics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are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‘known’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column.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29876" y="5125786"/>
            <a:ext cx="2658110" cy="865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i="1" spc="-45" dirty="0">
                <a:solidFill>
                  <a:srgbClr val="0081C3"/>
                </a:solidFill>
                <a:latin typeface="Arial"/>
                <a:cs typeface="Arial"/>
              </a:rPr>
              <a:t>Why </a:t>
            </a:r>
            <a:r>
              <a:rPr sz="1100" i="1" spc="-15" dirty="0">
                <a:solidFill>
                  <a:srgbClr val="0081C3"/>
                </a:solidFill>
                <a:latin typeface="Arial"/>
                <a:cs typeface="Arial"/>
              </a:rPr>
              <a:t>this</a:t>
            </a:r>
            <a:r>
              <a:rPr sz="1100" i="1" spc="-12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i="1" spc="-25" dirty="0">
                <a:solidFill>
                  <a:srgbClr val="0081C3"/>
                </a:solidFill>
                <a:latin typeface="Arial"/>
                <a:cs typeface="Arial"/>
              </a:rPr>
              <a:t>works:</a:t>
            </a:r>
            <a:endParaRPr sz="110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tells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student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what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revise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(not 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known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first,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then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learning)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how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they 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are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progressing.</a:t>
            </a:r>
            <a:endParaRPr sz="1100">
              <a:latin typeface="Arial"/>
              <a:cs typeface="Arial"/>
            </a:endParaRPr>
          </a:p>
          <a:p>
            <a:pPr marL="240665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shows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what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they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already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know.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309175" y="1876425"/>
            <a:ext cx="3085465" cy="4223385"/>
            <a:chOff x="3309175" y="2304376"/>
            <a:chExt cx="3085465" cy="4223385"/>
          </a:xfrm>
        </p:grpSpPr>
        <p:sp>
          <p:nvSpPr>
            <p:cNvPr id="15" name="object 15"/>
            <p:cNvSpPr/>
            <p:nvPr/>
          </p:nvSpPr>
          <p:spPr>
            <a:xfrm>
              <a:off x="3321875" y="2853004"/>
              <a:ext cx="3060065" cy="3662045"/>
            </a:xfrm>
            <a:custGeom>
              <a:avLst/>
              <a:gdLst/>
              <a:ahLst/>
              <a:cxnLst/>
              <a:rect l="l" t="t" r="r" b="b"/>
              <a:pathLst>
                <a:path w="3060065" h="3662045">
                  <a:moveTo>
                    <a:pt x="0" y="3662006"/>
                  </a:moveTo>
                  <a:lnTo>
                    <a:pt x="3060001" y="3662006"/>
                  </a:lnTo>
                  <a:lnTo>
                    <a:pt x="3060001" y="0"/>
                  </a:lnTo>
                  <a:lnTo>
                    <a:pt x="0" y="0"/>
                  </a:lnTo>
                  <a:lnTo>
                    <a:pt x="0" y="3662006"/>
                  </a:lnTo>
                  <a:close/>
                </a:path>
              </a:pathLst>
            </a:custGeom>
            <a:ln w="254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74883" y="232977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4">
                  <a:moveTo>
                    <a:pt x="476999" y="0"/>
                  </a:move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close/>
                </a:path>
              </a:pathLst>
            </a:custGeom>
            <a:solidFill>
              <a:srgbClr val="008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74883" y="232977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4">
                  <a:moveTo>
                    <a:pt x="476999" y="953998"/>
                  </a:move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close/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04918" y="2508275"/>
              <a:ext cx="693927" cy="59698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585178" y="2882532"/>
            <a:ext cx="3369945" cy="594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114"/>
              </a:spcBef>
            </a:pPr>
            <a:r>
              <a:rPr sz="1600" spc="-130" dirty="0">
                <a:solidFill>
                  <a:srgbClr val="0081C3"/>
                </a:solidFill>
                <a:latin typeface="Arial"/>
                <a:cs typeface="Arial"/>
              </a:rPr>
              <a:t>Cue</a:t>
            </a:r>
            <a:r>
              <a:rPr sz="1600" spc="-10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600" spc="-60" dirty="0">
                <a:solidFill>
                  <a:srgbClr val="0081C3"/>
                </a:solidFill>
                <a:latin typeface="Arial"/>
                <a:cs typeface="Arial"/>
              </a:rPr>
              <a:t>cards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270"/>
              </a:lnSpc>
            </a:pP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Postcard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size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cards.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Question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on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one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side,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answer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on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other.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Good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for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content-based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subjects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like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science.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85178" y="3617177"/>
            <a:ext cx="944244" cy="194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i="1" spc="-45" dirty="0">
                <a:solidFill>
                  <a:srgbClr val="0081C3"/>
                </a:solidFill>
                <a:latin typeface="Arial"/>
                <a:cs typeface="Arial"/>
              </a:rPr>
              <a:t>Why </a:t>
            </a:r>
            <a:r>
              <a:rPr sz="1100" i="1" spc="-15" dirty="0">
                <a:solidFill>
                  <a:srgbClr val="0081C3"/>
                </a:solidFill>
                <a:latin typeface="Arial"/>
                <a:cs typeface="Arial"/>
              </a:rPr>
              <a:t>this</a:t>
            </a:r>
            <a:r>
              <a:rPr sz="1100" i="1" spc="-1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i="1" spc="-25" dirty="0">
                <a:solidFill>
                  <a:srgbClr val="0081C3"/>
                </a:solidFill>
                <a:latin typeface="Arial"/>
                <a:cs typeface="Arial"/>
              </a:rPr>
              <a:t>works: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85178" y="3784800"/>
            <a:ext cx="3505835" cy="22218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40665" marR="214629" indent="-228600">
              <a:lnSpc>
                <a:spcPct val="100000"/>
              </a:lnSpc>
              <a:spcBef>
                <a:spcPts val="11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Making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them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is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reminder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what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learn.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Writing 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questions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also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helps</a:t>
            </a:r>
            <a:r>
              <a:rPr sz="1100" spc="-15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learning.</a:t>
            </a:r>
            <a:endParaRPr sz="110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60" dirty="0">
                <a:solidFill>
                  <a:srgbClr val="0081C3"/>
                </a:solidFill>
                <a:latin typeface="Arial"/>
                <a:cs typeface="Arial"/>
              </a:rPr>
              <a:t>They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are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portable.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5" dirty="0">
                <a:solidFill>
                  <a:srgbClr val="0081C3"/>
                </a:solidFill>
                <a:latin typeface="Arial"/>
                <a:cs typeface="Arial"/>
              </a:rPr>
              <a:t>You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revise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on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bus,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car, 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park,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on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beach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etc.</a:t>
            </a:r>
            <a:endParaRPr sz="1100">
              <a:latin typeface="Arial"/>
              <a:cs typeface="Arial"/>
            </a:endParaRPr>
          </a:p>
          <a:p>
            <a:pPr marL="240665" marR="635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60" dirty="0">
                <a:solidFill>
                  <a:srgbClr val="0081C3"/>
                </a:solidFill>
                <a:latin typeface="Arial"/>
                <a:cs typeface="Arial"/>
              </a:rPr>
              <a:t>A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partner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hold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up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card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with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question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facing 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student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read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answer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on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back.</a:t>
            </a:r>
            <a:endParaRPr sz="1100">
              <a:latin typeface="Arial"/>
              <a:cs typeface="Arial"/>
            </a:endParaRPr>
          </a:p>
          <a:p>
            <a:pPr marL="240665" marR="19177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student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read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question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turn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card 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over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23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check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answer.</a:t>
            </a:r>
            <a:endParaRPr sz="1100">
              <a:latin typeface="Arial"/>
              <a:cs typeface="Arial"/>
            </a:endParaRPr>
          </a:p>
          <a:p>
            <a:pPr marL="240665" marR="51435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student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mark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card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with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tick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every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time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5" dirty="0">
                <a:solidFill>
                  <a:srgbClr val="0081C3"/>
                </a:solidFill>
                <a:latin typeface="Arial"/>
                <a:cs typeface="Arial"/>
              </a:rPr>
              <a:t>s/ 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gets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answer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right.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60" dirty="0">
                <a:solidFill>
                  <a:srgbClr val="0081C3"/>
                </a:solidFill>
                <a:latin typeface="Arial"/>
                <a:cs typeface="Arial"/>
              </a:rPr>
              <a:t>Five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ticks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is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learned.</a:t>
            </a:r>
            <a:endParaRPr sz="1100">
              <a:latin typeface="Arial"/>
              <a:cs typeface="Arial"/>
            </a:endParaRPr>
          </a:p>
          <a:p>
            <a:pPr marL="240665" marR="78105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Cards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be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sorted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into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‘learning’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‘known’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piles.  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‘learning’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pile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be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gone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through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every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day.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endParaRPr sz="110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‘known’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pile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be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gone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through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once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week.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6464477" y="1876425"/>
            <a:ext cx="3783329" cy="4223385"/>
            <a:chOff x="6464477" y="2304376"/>
            <a:chExt cx="3783329" cy="4223385"/>
          </a:xfrm>
        </p:grpSpPr>
        <p:sp>
          <p:nvSpPr>
            <p:cNvPr id="23" name="object 23"/>
            <p:cNvSpPr/>
            <p:nvPr/>
          </p:nvSpPr>
          <p:spPr>
            <a:xfrm>
              <a:off x="6477177" y="2853004"/>
              <a:ext cx="3757929" cy="3662045"/>
            </a:xfrm>
            <a:custGeom>
              <a:avLst/>
              <a:gdLst/>
              <a:ahLst/>
              <a:cxnLst/>
              <a:rect l="l" t="t" r="r" b="b"/>
              <a:pathLst>
                <a:path w="3757929" h="3662045">
                  <a:moveTo>
                    <a:pt x="0" y="3662019"/>
                  </a:moveTo>
                  <a:lnTo>
                    <a:pt x="3757625" y="3662019"/>
                  </a:lnTo>
                  <a:lnTo>
                    <a:pt x="3757625" y="0"/>
                  </a:lnTo>
                  <a:lnTo>
                    <a:pt x="0" y="0"/>
                  </a:lnTo>
                  <a:lnTo>
                    <a:pt x="0" y="3662019"/>
                  </a:lnTo>
                  <a:close/>
                </a:path>
              </a:pathLst>
            </a:custGeom>
            <a:ln w="254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878991" y="232977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4">
                  <a:moveTo>
                    <a:pt x="476999" y="0"/>
                  </a:move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close/>
                </a:path>
              </a:pathLst>
            </a:custGeom>
            <a:solidFill>
              <a:srgbClr val="008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878991" y="232977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4">
                  <a:moveTo>
                    <a:pt x="476999" y="953998"/>
                  </a:move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close/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189306" y="2564877"/>
              <a:ext cx="399415" cy="309880"/>
            </a:xfrm>
            <a:custGeom>
              <a:avLst/>
              <a:gdLst/>
              <a:ahLst/>
              <a:cxnLst/>
              <a:rect l="l" t="t" r="r" b="b"/>
              <a:pathLst>
                <a:path w="399415" h="309880">
                  <a:moveTo>
                    <a:pt x="55041" y="0"/>
                  </a:moveTo>
                  <a:lnTo>
                    <a:pt x="22893" y="26034"/>
                  </a:lnTo>
                  <a:lnTo>
                    <a:pt x="17421" y="67311"/>
                  </a:lnTo>
                  <a:lnTo>
                    <a:pt x="3235" y="202338"/>
                  </a:lnTo>
                  <a:lnTo>
                    <a:pt x="0" y="243851"/>
                  </a:lnTo>
                  <a:lnTo>
                    <a:pt x="5595" y="265932"/>
                  </a:lnTo>
                  <a:lnTo>
                    <a:pt x="26029" y="275999"/>
                  </a:lnTo>
                  <a:lnTo>
                    <a:pt x="67306" y="281472"/>
                  </a:lnTo>
                  <a:lnTo>
                    <a:pt x="302536" y="306186"/>
                  </a:lnTo>
                  <a:lnTo>
                    <a:pt x="344048" y="309421"/>
                  </a:lnTo>
                  <a:lnTo>
                    <a:pt x="366129" y="303825"/>
                  </a:lnTo>
                  <a:lnTo>
                    <a:pt x="376197" y="283392"/>
                  </a:lnTo>
                  <a:lnTo>
                    <a:pt x="381669" y="242114"/>
                  </a:lnTo>
                  <a:lnTo>
                    <a:pt x="395855" y="107088"/>
                  </a:lnTo>
                  <a:lnTo>
                    <a:pt x="399090" y="65575"/>
                  </a:lnTo>
                  <a:lnTo>
                    <a:pt x="393495" y="43494"/>
                  </a:lnTo>
                  <a:lnTo>
                    <a:pt x="373061" y="33427"/>
                  </a:lnTo>
                  <a:lnTo>
                    <a:pt x="331784" y="27954"/>
                  </a:lnTo>
                  <a:lnTo>
                    <a:pt x="96554" y="3227"/>
                  </a:lnTo>
                  <a:lnTo>
                    <a:pt x="5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189306" y="2564877"/>
              <a:ext cx="399415" cy="309880"/>
            </a:xfrm>
            <a:custGeom>
              <a:avLst/>
              <a:gdLst/>
              <a:ahLst/>
              <a:cxnLst/>
              <a:rect l="l" t="t" r="r" b="b"/>
              <a:pathLst>
                <a:path w="399415" h="309880">
                  <a:moveTo>
                    <a:pt x="96554" y="3227"/>
                  </a:moveTo>
                  <a:lnTo>
                    <a:pt x="55041" y="0"/>
                  </a:lnTo>
                  <a:lnTo>
                    <a:pt x="22893" y="26034"/>
                  </a:lnTo>
                  <a:lnTo>
                    <a:pt x="17421" y="67311"/>
                  </a:lnTo>
                  <a:lnTo>
                    <a:pt x="3235" y="202338"/>
                  </a:lnTo>
                  <a:lnTo>
                    <a:pt x="0" y="243851"/>
                  </a:lnTo>
                  <a:lnTo>
                    <a:pt x="5595" y="265932"/>
                  </a:lnTo>
                  <a:lnTo>
                    <a:pt x="26029" y="275999"/>
                  </a:lnTo>
                  <a:lnTo>
                    <a:pt x="67306" y="281472"/>
                  </a:lnTo>
                  <a:lnTo>
                    <a:pt x="302536" y="306186"/>
                  </a:lnTo>
                  <a:lnTo>
                    <a:pt x="344048" y="309421"/>
                  </a:lnTo>
                  <a:lnTo>
                    <a:pt x="366129" y="303825"/>
                  </a:lnTo>
                  <a:lnTo>
                    <a:pt x="376197" y="283392"/>
                  </a:lnTo>
                  <a:lnTo>
                    <a:pt x="381669" y="242114"/>
                  </a:lnTo>
                  <a:lnTo>
                    <a:pt x="395855" y="107088"/>
                  </a:lnTo>
                  <a:lnTo>
                    <a:pt x="399090" y="65575"/>
                  </a:lnTo>
                  <a:lnTo>
                    <a:pt x="393495" y="43494"/>
                  </a:lnTo>
                  <a:lnTo>
                    <a:pt x="373061" y="33427"/>
                  </a:lnTo>
                  <a:lnTo>
                    <a:pt x="331784" y="27954"/>
                  </a:lnTo>
                  <a:lnTo>
                    <a:pt x="96554" y="3227"/>
                  </a:lnTo>
                  <a:close/>
                </a:path>
              </a:pathLst>
            </a:custGeom>
            <a:ln w="127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016798" y="2648386"/>
              <a:ext cx="422909" cy="358140"/>
            </a:xfrm>
            <a:custGeom>
              <a:avLst/>
              <a:gdLst/>
              <a:ahLst/>
              <a:cxnLst/>
              <a:rect l="l" t="t" r="r" b="b"/>
              <a:pathLst>
                <a:path w="422909" h="358139">
                  <a:moveTo>
                    <a:pt x="313964" y="0"/>
                  </a:moveTo>
                  <a:lnTo>
                    <a:pt x="265036" y="14473"/>
                  </a:lnTo>
                  <a:lnTo>
                    <a:pt x="71082" y="77566"/>
                  </a:lnTo>
                  <a:lnTo>
                    <a:pt x="23005" y="94657"/>
                  </a:lnTo>
                  <a:lnTo>
                    <a:pt x="0" y="139874"/>
                  </a:lnTo>
                  <a:lnTo>
                    <a:pt x="14452" y="188869"/>
                  </a:lnTo>
                  <a:lnTo>
                    <a:pt x="46113" y="286468"/>
                  </a:lnTo>
                  <a:lnTo>
                    <a:pt x="63188" y="334611"/>
                  </a:lnTo>
                  <a:lnTo>
                    <a:pt x="80459" y="356566"/>
                  </a:lnTo>
                  <a:lnTo>
                    <a:pt x="108348" y="357652"/>
                  </a:lnTo>
                  <a:lnTo>
                    <a:pt x="157276" y="343187"/>
                  </a:lnTo>
                  <a:lnTo>
                    <a:pt x="351218" y="280080"/>
                  </a:lnTo>
                  <a:lnTo>
                    <a:pt x="399295" y="262989"/>
                  </a:lnTo>
                  <a:lnTo>
                    <a:pt x="421221" y="245698"/>
                  </a:lnTo>
                  <a:lnTo>
                    <a:pt x="422306" y="217773"/>
                  </a:lnTo>
                  <a:lnTo>
                    <a:pt x="407860" y="168778"/>
                  </a:lnTo>
                  <a:lnTo>
                    <a:pt x="376186" y="71178"/>
                  </a:lnTo>
                  <a:lnTo>
                    <a:pt x="359119" y="23036"/>
                  </a:lnTo>
                  <a:lnTo>
                    <a:pt x="341852" y="1082"/>
                  </a:lnTo>
                  <a:lnTo>
                    <a:pt x="3139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016798" y="2648386"/>
              <a:ext cx="422909" cy="358140"/>
            </a:xfrm>
            <a:custGeom>
              <a:avLst/>
              <a:gdLst/>
              <a:ahLst/>
              <a:cxnLst/>
              <a:rect l="l" t="t" r="r" b="b"/>
              <a:pathLst>
                <a:path w="422909" h="358139">
                  <a:moveTo>
                    <a:pt x="71082" y="77566"/>
                  </a:moveTo>
                  <a:lnTo>
                    <a:pt x="23005" y="94657"/>
                  </a:lnTo>
                  <a:lnTo>
                    <a:pt x="1081" y="111948"/>
                  </a:lnTo>
                  <a:lnTo>
                    <a:pt x="0" y="139874"/>
                  </a:lnTo>
                  <a:lnTo>
                    <a:pt x="14452" y="188869"/>
                  </a:lnTo>
                  <a:lnTo>
                    <a:pt x="46113" y="286468"/>
                  </a:lnTo>
                  <a:lnTo>
                    <a:pt x="63188" y="334611"/>
                  </a:lnTo>
                  <a:lnTo>
                    <a:pt x="80459" y="356566"/>
                  </a:lnTo>
                  <a:lnTo>
                    <a:pt x="108348" y="357652"/>
                  </a:lnTo>
                  <a:lnTo>
                    <a:pt x="157276" y="343187"/>
                  </a:lnTo>
                  <a:lnTo>
                    <a:pt x="351218" y="280080"/>
                  </a:lnTo>
                  <a:lnTo>
                    <a:pt x="399295" y="262989"/>
                  </a:lnTo>
                  <a:lnTo>
                    <a:pt x="421221" y="245698"/>
                  </a:lnTo>
                  <a:lnTo>
                    <a:pt x="422306" y="217773"/>
                  </a:lnTo>
                  <a:lnTo>
                    <a:pt x="407860" y="168778"/>
                  </a:lnTo>
                  <a:lnTo>
                    <a:pt x="376186" y="71178"/>
                  </a:lnTo>
                  <a:lnTo>
                    <a:pt x="359119" y="23036"/>
                  </a:lnTo>
                  <a:lnTo>
                    <a:pt x="341852" y="1082"/>
                  </a:lnTo>
                  <a:lnTo>
                    <a:pt x="313964" y="0"/>
                  </a:lnTo>
                  <a:lnTo>
                    <a:pt x="265036" y="14473"/>
                  </a:lnTo>
                  <a:lnTo>
                    <a:pt x="71082" y="77566"/>
                  </a:lnTo>
                  <a:close/>
                </a:path>
              </a:pathLst>
            </a:custGeom>
            <a:ln w="127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290093" y="2672497"/>
              <a:ext cx="399415" cy="309880"/>
            </a:xfrm>
            <a:custGeom>
              <a:avLst/>
              <a:gdLst/>
              <a:ahLst/>
              <a:cxnLst/>
              <a:rect l="l" t="t" r="r" b="b"/>
              <a:pathLst>
                <a:path w="399415" h="309880">
                  <a:moveTo>
                    <a:pt x="55041" y="0"/>
                  </a:moveTo>
                  <a:lnTo>
                    <a:pt x="22893" y="26034"/>
                  </a:lnTo>
                  <a:lnTo>
                    <a:pt x="17421" y="67311"/>
                  </a:lnTo>
                  <a:lnTo>
                    <a:pt x="3235" y="202338"/>
                  </a:lnTo>
                  <a:lnTo>
                    <a:pt x="0" y="243851"/>
                  </a:lnTo>
                  <a:lnTo>
                    <a:pt x="5595" y="265932"/>
                  </a:lnTo>
                  <a:lnTo>
                    <a:pt x="26029" y="275999"/>
                  </a:lnTo>
                  <a:lnTo>
                    <a:pt x="67306" y="281472"/>
                  </a:lnTo>
                  <a:lnTo>
                    <a:pt x="302536" y="306186"/>
                  </a:lnTo>
                  <a:lnTo>
                    <a:pt x="344048" y="309421"/>
                  </a:lnTo>
                  <a:lnTo>
                    <a:pt x="366129" y="303825"/>
                  </a:lnTo>
                  <a:lnTo>
                    <a:pt x="376197" y="283392"/>
                  </a:lnTo>
                  <a:lnTo>
                    <a:pt x="381669" y="242114"/>
                  </a:lnTo>
                  <a:lnTo>
                    <a:pt x="395855" y="107088"/>
                  </a:lnTo>
                  <a:lnTo>
                    <a:pt x="399090" y="65575"/>
                  </a:lnTo>
                  <a:lnTo>
                    <a:pt x="393495" y="43494"/>
                  </a:lnTo>
                  <a:lnTo>
                    <a:pt x="373061" y="33427"/>
                  </a:lnTo>
                  <a:lnTo>
                    <a:pt x="331784" y="27954"/>
                  </a:lnTo>
                  <a:lnTo>
                    <a:pt x="96554" y="3227"/>
                  </a:lnTo>
                  <a:lnTo>
                    <a:pt x="55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290093" y="2672497"/>
              <a:ext cx="399415" cy="309880"/>
            </a:xfrm>
            <a:custGeom>
              <a:avLst/>
              <a:gdLst/>
              <a:ahLst/>
              <a:cxnLst/>
              <a:rect l="l" t="t" r="r" b="b"/>
              <a:pathLst>
                <a:path w="399415" h="309880">
                  <a:moveTo>
                    <a:pt x="96554" y="3227"/>
                  </a:moveTo>
                  <a:lnTo>
                    <a:pt x="55041" y="0"/>
                  </a:lnTo>
                  <a:lnTo>
                    <a:pt x="22893" y="26034"/>
                  </a:lnTo>
                  <a:lnTo>
                    <a:pt x="17421" y="67311"/>
                  </a:lnTo>
                  <a:lnTo>
                    <a:pt x="3235" y="202338"/>
                  </a:lnTo>
                  <a:lnTo>
                    <a:pt x="0" y="243851"/>
                  </a:lnTo>
                  <a:lnTo>
                    <a:pt x="5595" y="265932"/>
                  </a:lnTo>
                  <a:lnTo>
                    <a:pt x="26029" y="275999"/>
                  </a:lnTo>
                  <a:lnTo>
                    <a:pt x="67306" y="281472"/>
                  </a:lnTo>
                  <a:lnTo>
                    <a:pt x="302536" y="306186"/>
                  </a:lnTo>
                  <a:lnTo>
                    <a:pt x="344048" y="309421"/>
                  </a:lnTo>
                  <a:lnTo>
                    <a:pt x="366129" y="303825"/>
                  </a:lnTo>
                  <a:lnTo>
                    <a:pt x="376197" y="283392"/>
                  </a:lnTo>
                  <a:lnTo>
                    <a:pt x="381669" y="242114"/>
                  </a:lnTo>
                  <a:lnTo>
                    <a:pt x="395855" y="107088"/>
                  </a:lnTo>
                  <a:lnTo>
                    <a:pt x="399090" y="65575"/>
                  </a:lnTo>
                  <a:lnTo>
                    <a:pt x="393495" y="43494"/>
                  </a:lnTo>
                  <a:lnTo>
                    <a:pt x="373061" y="33427"/>
                  </a:lnTo>
                  <a:lnTo>
                    <a:pt x="331784" y="27954"/>
                  </a:lnTo>
                  <a:lnTo>
                    <a:pt x="96554" y="3227"/>
                  </a:lnTo>
                  <a:close/>
                </a:path>
              </a:pathLst>
            </a:custGeom>
            <a:ln w="127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192325" y="2765907"/>
              <a:ext cx="381000" cy="280035"/>
            </a:xfrm>
            <a:custGeom>
              <a:avLst/>
              <a:gdLst/>
              <a:ahLst/>
              <a:cxnLst/>
              <a:rect l="l" t="t" r="r" b="b"/>
              <a:pathLst>
                <a:path w="381000" h="280035">
                  <a:moveTo>
                    <a:pt x="308521" y="0"/>
                  </a:moveTo>
                  <a:lnTo>
                    <a:pt x="71996" y="0"/>
                  </a:lnTo>
                  <a:lnTo>
                    <a:pt x="30373" y="1124"/>
                  </a:lnTo>
                  <a:lnTo>
                    <a:pt x="8999" y="8999"/>
                  </a:lnTo>
                  <a:lnTo>
                    <a:pt x="1124" y="30373"/>
                  </a:lnTo>
                  <a:lnTo>
                    <a:pt x="0" y="71996"/>
                  </a:lnTo>
                  <a:lnTo>
                    <a:pt x="0" y="207772"/>
                  </a:lnTo>
                  <a:lnTo>
                    <a:pt x="1124" y="249394"/>
                  </a:lnTo>
                  <a:lnTo>
                    <a:pt x="8999" y="270768"/>
                  </a:lnTo>
                  <a:lnTo>
                    <a:pt x="30373" y="278643"/>
                  </a:lnTo>
                  <a:lnTo>
                    <a:pt x="71996" y="279768"/>
                  </a:lnTo>
                  <a:lnTo>
                    <a:pt x="308521" y="279768"/>
                  </a:lnTo>
                  <a:lnTo>
                    <a:pt x="350143" y="278643"/>
                  </a:lnTo>
                  <a:lnTo>
                    <a:pt x="371517" y="270768"/>
                  </a:lnTo>
                  <a:lnTo>
                    <a:pt x="379392" y="249394"/>
                  </a:lnTo>
                  <a:lnTo>
                    <a:pt x="380517" y="207772"/>
                  </a:lnTo>
                  <a:lnTo>
                    <a:pt x="380517" y="71996"/>
                  </a:lnTo>
                  <a:lnTo>
                    <a:pt x="379392" y="30373"/>
                  </a:lnTo>
                  <a:lnTo>
                    <a:pt x="371517" y="8999"/>
                  </a:lnTo>
                  <a:lnTo>
                    <a:pt x="350143" y="1124"/>
                  </a:lnTo>
                  <a:lnTo>
                    <a:pt x="3085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192325" y="2765907"/>
              <a:ext cx="381000" cy="280035"/>
            </a:xfrm>
            <a:custGeom>
              <a:avLst/>
              <a:gdLst/>
              <a:ahLst/>
              <a:cxnLst/>
              <a:rect l="l" t="t" r="r" b="b"/>
              <a:pathLst>
                <a:path w="381000" h="280035">
                  <a:moveTo>
                    <a:pt x="71996" y="0"/>
                  </a:moveTo>
                  <a:lnTo>
                    <a:pt x="30373" y="1124"/>
                  </a:lnTo>
                  <a:lnTo>
                    <a:pt x="8999" y="8999"/>
                  </a:lnTo>
                  <a:lnTo>
                    <a:pt x="1124" y="30373"/>
                  </a:lnTo>
                  <a:lnTo>
                    <a:pt x="0" y="71996"/>
                  </a:lnTo>
                  <a:lnTo>
                    <a:pt x="0" y="207772"/>
                  </a:lnTo>
                  <a:lnTo>
                    <a:pt x="1124" y="249394"/>
                  </a:lnTo>
                  <a:lnTo>
                    <a:pt x="8999" y="270768"/>
                  </a:lnTo>
                  <a:lnTo>
                    <a:pt x="30373" y="278643"/>
                  </a:lnTo>
                  <a:lnTo>
                    <a:pt x="71996" y="279768"/>
                  </a:lnTo>
                  <a:lnTo>
                    <a:pt x="308521" y="279768"/>
                  </a:lnTo>
                  <a:lnTo>
                    <a:pt x="350143" y="278643"/>
                  </a:lnTo>
                  <a:lnTo>
                    <a:pt x="371517" y="270768"/>
                  </a:lnTo>
                  <a:lnTo>
                    <a:pt x="379392" y="249394"/>
                  </a:lnTo>
                  <a:lnTo>
                    <a:pt x="380517" y="207772"/>
                  </a:lnTo>
                  <a:lnTo>
                    <a:pt x="380517" y="71996"/>
                  </a:lnTo>
                  <a:lnTo>
                    <a:pt x="379392" y="30373"/>
                  </a:lnTo>
                  <a:lnTo>
                    <a:pt x="371517" y="8999"/>
                  </a:lnTo>
                  <a:lnTo>
                    <a:pt x="350143" y="1124"/>
                  </a:lnTo>
                  <a:lnTo>
                    <a:pt x="308521" y="0"/>
                  </a:lnTo>
                  <a:lnTo>
                    <a:pt x="71996" y="0"/>
                  </a:lnTo>
                  <a:close/>
                </a:path>
              </a:pathLst>
            </a:custGeom>
            <a:ln w="12699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20ECD886-637F-45C1-ADD5-C577BF1E4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EE18BC83-C42F-449D-BBC6-69C9B51C385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435366" cy="107826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99529"/>
            <a:ext cx="5585460" cy="641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70" dirty="0"/>
              <a:t>Revision </a:t>
            </a:r>
            <a:r>
              <a:rPr spc="-100" dirty="0"/>
              <a:t>techniques </a:t>
            </a:r>
            <a:r>
              <a:rPr spc="145" dirty="0"/>
              <a:t>to</a:t>
            </a:r>
            <a:r>
              <a:rPr spc="-595" dirty="0"/>
              <a:t> </a:t>
            </a:r>
            <a:r>
              <a:rPr spc="70" dirty="0"/>
              <a:t>try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80"/>
              </a:lnSpc>
            </a:pPr>
            <a:r>
              <a:rPr spc="-10" dirty="0"/>
              <a:t>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14599" y="2196732"/>
            <a:ext cx="2844165" cy="10972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114"/>
              </a:spcBef>
            </a:pPr>
            <a:r>
              <a:rPr sz="1600" spc="-5" dirty="0">
                <a:solidFill>
                  <a:srgbClr val="0081C3"/>
                </a:solidFill>
                <a:latin typeface="Arial"/>
                <a:cs typeface="Arial"/>
              </a:rPr>
              <a:t>Mind</a:t>
            </a:r>
            <a:r>
              <a:rPr sz="1600" spc="-10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rgbClr val="0081C3"/>
                </a:solidFill>
                <a:latin typeface="Arial"/>
                <a:cs typeface="Arial"/>
              </a:rPr>
              <a:t>mapping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270"/>
              </a:lnSpc>
            </a:pP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Mind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maps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are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good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for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people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who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remember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visual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images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well. 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topic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is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central</a:t>
            </a:r>
            <a:r>
              <a:rPr sz="1100" spc="-12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idea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100" spc="-90" dirty="0">
                <a:solidFill>
                  <a:srgbClr val="0081C3"/>
                </a:solidFill>
                <a:latin typeface="Arial"/>
                <a:cs typeface="Arial"/>
              </a:rPr>
              <a:t>-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add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branches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show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different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sections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 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main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topic, then </a:t>
            </a:r>
            <a:r>
              <a:rPr sz="1100" spc="-55" dirty="0">
                <a:solidFill>
                  <a:srgbClr val="0081C3"/>
                </a:solidFill>
                <a:latin typeface="Arial"/>
                <a:cs typeface="Arial"/>
              </a:rPr>
              <a:t>use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colour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images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make </a:t>
            </a: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more</a:t>
            </a:r>
            <a:r>
              <a:rPr sz="1100" spc="-21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memorable.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14599" y="3434247"/>
            <a:ext cx="2881630" cy="10331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i="1" spc="-45" dirty="0">
                <a:solidFill>
                  <a:srgbClr val="0081C3"/>
                </a:solidFill>
                <a:latin typeface="Arial"/>
                <a:cs typeface="Arial"/>
              </a:rPr>
              <a:t>Why </a:t>
            </a:r>
            <a:r>
              <a:rPr sz="1100" i="1" spc="-15" dirty="0">
                <a:solidFill>
                  <a:srgbClr val="0081C3"/>
                </a:solidFill>
                <a:latin typeface="Arial"/>
                <a:cs typeface="Arial"/>
              </a:rPr>
              <a:t>this</a:t>
            </a:r>
            <a:r>
              <a:rPr sz="1100" i="1" spc="-12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i="1" spc="-25" dirty="0">
                <a:solidFill>
                  <a:srgbClr val="0081C3"/>
                </a:solidFill>
                <a:latin typeface="Arial"/>
                <a:cs typeface="Arial"/>
              </a:rPr>
              <a:t>works:</a:t>
            </a:r>
            <a:endParaRPr sz="110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Students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who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remember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visual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images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well 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will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remember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colours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/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5" dirty="0">
                <a:solidFill>
                  <a:srgbClr val="0081C3"/>
                </a:solidFill>
                <a:latin typeface="Arial"/>
                <a:cs typeface="Arial"/>
              </a:rPr>
              <a:t>shapes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/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pictures  in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mind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map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they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have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drawn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 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redraw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all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or part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 </a:t>
            </a: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exam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help 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with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planning</a:t>
            </a:r>
            <a:r>
              <a:rPr sz="1100" spc="-1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answers.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93900" y="1190625"/>
            <a:ext cx="3211830" cy="4728845"/>
            <a:chOff x="444500" y="1799386"/>
            <a:chExt cx="3211830" cy="4728845"/>
          </a:xfrm>
        </p:grpSpPr>
        <p:sp>
          <p:nvSpPr>
            <p:cNvPr id="6" name="object 6"/>
            <p:cNvSpPr/>
            <p:nvPr/>
          </p:nvSpPr>
          <p:spPr>
            <a:xfrm>
              <a:off x="457200" y="2348014"/>
              <a:ext cx="3186430" cy="4167504"/>
            </a:xfrm>
            <a:custGeom>
              <a:avLst/>
              <a:gdLst/>
              <a:ahLst/>
              <a:cxnLst/>
              <a:rect l="l" t="t" r="r" b="b"/>
              <a:pathLst>
                <a:path w="3186429" h="4167504">
                  <a:moveTo>
                    <a:pt x="0" y="4167009"/>
                  </a:moveTo>
                  <a:lnTo>
                    <a:pt x="3185998" y="4167009"/>
                  </a:lnTo>
                  <a:lnTo>
                    <a:pt x="3185998" y="0"/>
                  </a:lnTo>
                  <a:lnTo>
                    <a:pt x="0" y="0"/>
                  </a:lnTo>
                  <a:lnTo>
                    <a:pt x="0" y="4167009"/>
                  </a:lnTo>
                  <a:close/>
                </a:path>
              </a:pathLst>
            </a:custGeom>
            <a:ln w="254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73199" y="182478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5" h="954405">
                  <a:moveTo>
                    <a:pt x="476999" y="0"/>
                  </a:move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close/>
                </a:path>
              </a:pathLst>
            </a:custGeom>
            <a:solidFill>
              <a:srgbClr val="008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73199" y="182478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5" h="954405">
                  <a:moveTo>
                    <a:pt x="476999" y="953998"/>
                  </a:move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close/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21878" y="2009635"/>
              <a:ext cx="656628" cy="5843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532171" y="2196732"/>
            <a:ext cx="2778125" cy="762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114"/>
              </a:spcBef>
            </a:pPr>
            <a:r>
              <a:rPr sz="1600" spc="-40" dirty="0">
                <a:solidFill>
                  <a:srgbClr val="0081C3"/>
                </a:solidFill>
                <a:latin typeface="Arial"/>
                <a:cs typeface="Arial"/>
              </a:rPr>
              <a:t>Mnemonics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270"/>
              </a:lnSpc>
            </a:pP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Mnemonics</a:t>
            </a:r>
            <a:r>
              <a:rPr sz="1100" spc="-8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are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useful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for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remembering</a:t>
            </a:r>
            <a:r>
              <a:rPr sz="1100" spc="-8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lists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or</a:t>
            </a:r>
            <a:endParaRPr sz="1100" dirty="0">
              <a:latin typeface="Arial"/>
              <a:cs typeface="Arial"/>
            </a:endParaRPr>
          </a:p>
          <a:p>
            <a:pPr marL="12700" marR="74930">
              <a:lnSpc>
                <a:spcPct val="100000"/>
              </a:lnSpc>
            </a:pP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sequences,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for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instance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‘Richard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York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80" dirty="0">
                <a:solidFill>
                  <a:srgbClr val="0081C3"/>
                </a:solidFill>
                <a:latin typeface="Arial"/>
                <a:cs typeface="Arial"/>
              </a:rPr>
              <a:t>Gave 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Battle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Vain’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for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colours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rainbow.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32171" y="3099000"/>
            <a:ext cx="2821305" cy="10331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i="1" spc="-45" dirty="0">
                <a:solidFill>
                  <a:srgbClr val="0081C3"/>
                </a:solidFill>
                <a:latin typeface="Arial"/>
                <a:cs typeface="Arial"/>
              </a:rPr>
              <a:t>Why </a:t>
            </a:r>
            <a:r>
              <a:rPr sz="1100" i="1" spc="-15" dirty="0">
                <a:solidFill>
                  <a:srgbClr val="0081C3"/>
                </a:solidFill>
                <a:latin typeface="Arial"/>
                <a:cs typeface="Arial"/>
              </a:rPr>
              <a:t>this</a:t>
            </a:r>
            <a:r>
              <a:rPr sz="1100" i="1" spc="-12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i="1" spc="-25" dirty="0">
                <a:solidFill>
                  <a:srgbClr val="0081C3"/>
                </a:solidFill>
                <a:latin typeface="Arial"/>
                <a:cs typeface="Arial"/>
              </a:rPr>
              <a:t>works:</a:t>
            </a:r>
            <a:endParaRPr sz="110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mnemonic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is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memorable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sentence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or 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phrase and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easier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remember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than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list 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words.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60" dirty="0">
                <a:solidFill>
                  <a:srgbClr val="0081C3"/>
                </a:solidFill>
                <a:latin typeface="Arial"/>
                <a:cs typeface="Arial"/>
              </a:rPr>
              <a:t>Research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shows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they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work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best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if 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students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make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up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their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own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–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sillier 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better!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411470" y="1190625"/>
            <a:ext cx="3211830" cy="4728845"/>
            <a:chOff x="3740302" y="1799386"/>
            <a:chExt cx="3211830" cy="4728845"/>
          </a:xfrm>
        </p:grpSpPr>
        <p:sp>
          <p:nvSpPr>
            <p:cNvPr id="13" name="object 13"/>
            <p:cNvSpPr/>
            <p:nvPr/>
          </p:nvSpPr>
          <p:spPr>
            <a:xfrm>
              <a:off x="3753002" y="2348014"/>
              <a:ext cx="3186430" cy="4167504"/>
            </a:xfrm>
            <a:custGeom>
              <a:avLst/>
              <a:gdLst/>
              <a:ahLst/>
              <a:cxnLst/>
              <a:rect l="l" t="t" r="r" b="b"/>
              <a:pathLst>
                <a:path w="3186429" h="4167504">
                  <a:moveTo>
                    <a:pt x="0" y="4167009"/>
                  </a:moveTo>
                  <a:lnTo>
                    <a:pt x="3185998" y="4167009"/>
                  </a:lnTo>
                  <a:lnTo>
                    <a:pt x="3185998" y="0"/>
                  </a:lnTo>
                  <a:lnTo>
                    <a:pt x="0" y="0"/>
                  </a:lnTo>
                  <a:lnTo>
                    <a:pt x="0" y="4167009"/>
                  </a:lnTo>
                  <a:close/>
                </a:path>
              </a:pathLst>
            </a:custGeom>
            <a:ln w="254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869002" y="182478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5">
                  <a:moveTo>
                    <a:pt x="476999" y="0"/>
                  </a:move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close/>
                </a:path>
              </a:pathLst>
            </a:custGeom>
            <a:solidFill>
              <a:srgbClr val="008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69002" y="182478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5">
                  <a:moveTo>
                    <a:pt x="476999" y="953998"/>
                  </a:move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close/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53545" y="1957057"/>
              <a:ext cx="584911" cy="68945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7D1506A0-9546-44FA-8F9A-2F22AAB1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1965D167-409D-487D-A258-978C2E1356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435366" cy="107826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299529"/>
            <a:ext cx="5585460" cy="641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70" dirty="0"/>
              <a:t>Revision </a:t>
            </a:r>
            <a:r>
              <a:rPr spc="-100" dirty="0"/>
              <a:t>techniques </a:t>
            </a:r>
            <a:r>
              <a:rPr spc="145" dirty="0"/>
              <a:t>to</a:t>
            </a:r>
            <a:r>
              <a:rPr spc="-595" dirty="0"/>
              <a:t> </a:t>
            </a:r>
            <a:r>
              <a:rPr spc="70" dirty="0"/>
              <a:t>try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80"/>
              </a:lnSpc>
            </a:pPr>
            <a:r>
              <a:rPr spc="-10" dirty="0"/>
              <a:t>8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94215" y="2380824"/>
            <a:ext cx="2896235" cy="10972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114"/>
              </a:spcBef>
            </a:pPr>
            <a:r>
              <a:rPr sz="1600" spc="-80" dirty="0">
                <a:solidFill>
                  <a:srgbClr val="0081C3"/>
                </a:solidFill>
                <a:latin typeface="Arial"/>
                <a:cs typeface="Arial"/>
              </a:rPr>
              <a:t>Teaching </a:t>
            </a:r>
            <a:r>
              <a:rPr sz="1600" spc="-45" dirty="0">
                <a:solidFill>
                  <a:srgbClr val="0081C3"/>
                </a:solidFill>
                <a:latin typeface="Arial"/>
                <a:cs typeface="Arial"/>
              </a:rPr>
              <a:t>someone</a:t>
            </a:r>
            <a:r>
              <a:rPr sz="1600" spc="-13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600" spc="-70" dirty="0">
                <a:solidFill>
                  <a:srgbClr val="0081C3"/>
                </a:solidFill>
                <a:latin typeface="Arial"/>
                <a:cs typeface="Arial"/>
              </a:rPr>
              <a:t>else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270"/>
              </a:lnSpc>
            </a:pP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Evidence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shows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revision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works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best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when</a:t>
            </a:r>
            <a:endParaRPr sz="11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students finish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by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having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recall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information 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from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their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memory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different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way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answering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exam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questions.</a:t>
            </a:r>
            <a:r>
              <a:rPr sz="1100" spc="-60" dirty="0">
                <a:solidFill>
                  <a:srgbClr val="0081C3"/>
                </a:solidFill>
                <a:latin typeface="Arial"/>
                <a:cs typeface="Arial"/>
              </a:rPr>
              <a:t> A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good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tactic</a:t>
            </a:r>
            <a:r>
              <a:rPr sz="1100" spc="-6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for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this 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is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for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student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teach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someone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else.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35855" y="3830197"/>
            <a:ext cx="2834640" cy="10331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i="1" spc="-45" dirty="0">
                <a:solidFill>
                  <a:srgbClr val="0081C3"/>
                </a:solidFill>
                <a:latin typeface="Arial"/>
                <a:cs typeface="Arial"/>
              </a:rPr>
              <a:t>Why </a:t>
            </a:r>
            <a:r>
              <a:rPr sz="1100" i="1" spc="-15" dirty="0">
                <a:solidFill>
                  <a:srgbClr val="0081C3"/>
                </a:solidFill>
                <a:latin typeface="Arial"/>
                <a:cs typeface="Arial"/>
              </a:rPr>
              <a:t>this</a:t>
            </a:r>
            <a:r>
              <a:rPr sz="1100" i="1" spc="-12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i="1" spc="-25" dirty="0">
                <a:solidFill>
                  <a:srgbClr val="0081C3"/>
                </a:solidFill>
                <a:latin typeface="Arial"/>
                <a:cs typeface="Arial"/>
              </a:rPr>
              <a:t>works:</a:t>
            </a:r>
            <a:endParaRPr sz="1100" dirty="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If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you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can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teach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it,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you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have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know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 topic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very </a:t>
            </a:r>
            <a:r>
              <a:rPr sz="1100" spc="-10" dirty="0">
                <a:solidFill>
                  <a:srgbClr val="0081C3"/>
                </a:solidFill>
                <a:latin typeface="Arial"/>
                <a:cs typeface="Arial"/>
              </a:rPr>
              <a:t>well. 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You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not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only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have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recall 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information,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you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also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have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work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0081C3"/>
                </a:solidFill>
                <a:latin typeface="Arial"/>
                <a:cs typeface="Arial"/>
              </a:rPr>
              <a:t>out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how 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tell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someone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else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about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0081C3"/>
                </a:solidFill>
                <a:latin typeface="Arial"/>
                <a:cs typeface="Arial"/>
              </a:rPr>
              <a:t>it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a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way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which 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helps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other</a:t>
            </a:r>
            <a:r>
              <a:rPr sz="1100" spc="-23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person learn.</a:t>
            </a:r>
            <a:endParaRPr sz="1100" dirty="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847477" y="1190625"/>
            <a:ext cx="3211830" cy="4728845"/>
            <a:chOff x="3740302" y="1799386"/>
            <a:chExt cx="3211830" cy="4728845"/>
          </a:xfrm>
        </p:grpSpPr>
        <p:sp>
          <p:nvSpPr>
            <p:cNvPr id="14" name="object 14"/>
            <p:cNvSpPr/>
            <p:nvPr/>
          </p:nvSpPr>
          <p:spPr>
            <a:xfrm>
              <a:off x="3753002" y="2348014"/>
              <a:ext cx="3186430" cy="4167504"/>
            </a:xfrm>
            <a:custGeom>
              <a:avLst/>
              <a:gdLst/>
              <a:ahLst/>
              <a:cxnLst/>
              <a:rect l="l" t="t" r="r" b="b"/>
              <a:pathLst>
                <a:path w="3186429" h="4167504">
                  <a:moveTo>
                    <a:pt x="0" y="4167009"/>
                  </a:moveTo>
                  <a:lnTo>
                    <a:pt x="3185998" y="4167009"/>
                  </a:lnTo>
                  <a:lnTo>
                    <a:pt x="3185998" y="0"/>
                  </a:lnTo>
                  <a:lnTo>
                    <a:pt x="0" y="0"/>
                  </a:lnTo>
                  <a:lnTo>
                    <a:pt x="0" y="4167009"/>
                  </a:lnTo>
                  <a:close/>
                </a:path>
              </a:pathLst>
            </a:custGeom>
            <a:ln w="254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69002" y="182478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5">
                  <a:moveTo>
                    <a:pt x="476999" y="0"/>
                  </a:move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close/>
                </a:path>
              </a:pathLst>
            </a:custGeom>
            <a:solidFill>
              <a:srgbClr val="008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869002" y="182478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5">
                  <a:moveTo>
                    <a:pt x="476999" y="953998"/>
                  </a:move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close/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02034" y="2035180"/>
              <a:ext cx="687933" cy="53321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852022" y="2400020"/>
            <a:ext cx="2933065" cy="762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114"/>
              </a:spcBef>
            </a:pPr>
            <a:r>
              <a:rPr sz="1600" spc="-35" dirty="0">
                <a:solidFill>
                  <a:srgbClr val="0081C3"/>
                </a:solidFill>
                <a:latin typeface="Arial"/>
                <a:cs typeface="Arial"/>
              </a:rPr>
              <a:t>Answering </a:t>
            </a:r>
            <a:r>
              <a:rPr sz="1600" spc="-25" dirty="0">
                <a:solidFill>
                  <a:srgbClr val="0081C3"/>
                </a:solidFill>
                <a:latin typeface="Arial"/>
                <a:cs typeface="Arial"/>
              </a:rPr>
              <a:t>examination</a:t>
            </a:r>
            <a:r>
              <a:rPr sz="1600" spc="-23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600" spc="-35" dirty="0">
                <a:solidFill>
                  <a:srgbClr val="0081C3"/>
                </a:solidFill>
                <a:latin typeface="Arial"/>
                <a:cs typeface="Arial"/>
              </a:rPr>
              <a:t>questions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270"/>
              </a:lnSpc>
            </a:pP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Find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past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papers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answer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questions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endParaRPr sz="1100" dirty="0">
              <a:latin typeface="Arial"/>
              <a:cs typeface="Arial"/>
            </a:endParaRPr>
          </a:p>
          <a:p>
            <a:pPr marL="12700" marR="150495">
              <a:lnSpc>
                <a:spcPct val="100000"/>
              </a:lnSpc>
            </a:pP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time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allowed.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Exam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boards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have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copies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0081C3"/>
                </a:solidFill>
                <a:latin typeface="Arial"/>
                <a:cs typeface="Arial"/>
              </a:rPr>
              <a:t>of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past 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papers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online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with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mark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schemes.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47355" y="3710416"/>
            <a:ext cx="944244" cy="1949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i="1" spc="-45" dirty="0">
                <a:solidFill>
                  <a:srgbClr val="0081C3"/>
                </a:solidFill>
                <a:latin typeface="Arial"/>
                <a:cs typeface="Arial"/>
              </a:rPr>
              <a:t>Why </a:t>
            </a:r>
            <a:r>
              <a:rPr sz="1100" i="1" spc="-15" dirty="0">
                <a:solidFill>
                  <a:srgbClr val="0081C3"/>
                </a:solidFill>
                <a:latin typeface="Arial"/>
                <a:cs typeface="Arial"/>
              </a:rPr>
              <a:t>this</a:t>
            </a:r>
            <a:r>
              <a:rPr sz="1100" i="1" spc="-1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i="1" spc="-25" dirty="0">
                <a:solidFill>
                  <a:srgbClr val="0081C3"/>
                </a:solidFill>
                <a:latin typeface="Arial"/>
                <a:cs typeface="Arial"/>
              </a:rPr>
              <a:t>works: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44506" y="3905361"/>
            <a:ext cx="2886075" cy="13684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11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spc="-60" dirty="0">
                <a:solidFill>
                  <a:srgbClr val="0081C3"/>
                </a:solidFill>
                <a:latin typeface="Arial"/>
                <a:cs typeface="Arial"/>
              </a:rPr>
              <a:t>Research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shows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producing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information</a:t>
            </a:r>
            <a:r>
              <a:rPr sz="1100" spc="-19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from 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memory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is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best</a:t>
            </a:r>
            <a:r>
              <a:rPr sz="1100" spc="-22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revision.</a:t>
            </a:r>
            <a:endParaRPr sz="1100" dirty="0">
              <a:latin typeface="Arial"/>
              <a:cs typeface="Arial"/>
            </a:endParaRPr>
          </a:p>
          <a:p>
            <a:pPr marL="240665" marR="43815" indent="-228600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Some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subjects,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like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English Language,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are 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about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producing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responses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like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a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letter </a:t>
            </a:r>
            <a:r>
              <a:rPr sz="1100" spc="10" dirty="0">
                <a:solidFill>
                  <a:srgbClr val="0081C3"/>
                </a:solidFill>
                <a:latin typeface="Arial"/>
                <a:cs typeface="Arial"/>
              </a:rPr>
              <a:t>or  </a:t>
            </a:r>
            <a:r>
              <a:rPr sz="1100" spc="-45" dirty="0">
                <a:solidFill>
                  <a:srgbClr val="0081C3"/>
                </a:solidFill>
                <a:latin typeface="Arial"/>
                <a:cs typeface="Arial"/>
              </a:rPr>
              <a:t>an 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essay </a:t>
            </a:r>
            <a:r>
              <a:rPr sz="1100" spc="-35" dirty="0">
                <a:solidFill>
                  <a:srgbClr val="0081C3"/>
                </a:solidFill>
                <a:latin typeface="Arial"/>
                <a:cs typeface="Arial"/>
              </a:rPr>
              <a:t>and </a:t>
            </a:r>
            <a:r>
              <a:rPr sz="1100" spc="25" dirty="0">
                <a:solidFill>
                  <a:srgbClr val="0081C3"/>
                </a:solidFill>
                <a:latin typeface="Arial"/>
                <a:cs typeface="Arial"/>
              </a:rPr>
              <a:t>not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about </a:t>
            </a:r>
            <a:r>
              <a:rPr sz="1100" spc="-20" dirty="0">
                <a:solidFill>
                  <a:srgbClr val="0081C3"/>
                </a:solidFill>
                <a:latin typeface="Arial"/>
                <a:cs typeface="Arial"/>
              </a:rPr>
              <a:t>learning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facts. </a:t>
            </a:r>
            <a:r>
              <a:rPr sz="1100" spc="-65" dirty="0">
                <a:solidFill>
                  <a:srgbClr val="0081C3"/>
                </a:solidFill>
                <a:latin typeface="Arial"/>
                <a:cs typeface="Arial"/>
              </a:rPr>
              <a:t>This  </a:t>
            </a:r>
            <a:r>
              <a:rPr sz="1100" spc="-50" dirty="0">
                <a:solidFill>
                  <a:srgbClr val="0081C3"/>
                </a:solidFill>
                <a:latin typeface="Arial"/>
                <a:cs typeface="Arial"/>
              </a:rPr>
              <a:t>is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what </a:t>
            </a:r>
            <a:r>
              <a:rPr sz="1100" spc="-60" dirty="0">
                <a:solidFill>
                  <a:srgbClr val="0081C3"/>
                </a:solidFill>
                <a:latin typeface="Arial"/>
                <a:cs typeface="Arial"/>
              </a:rPr>
              <a:t>has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be done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in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</a:t>
            </a:r>
            <a:r>
              <a:rPr sz="1100" spc="-40" dirty="0">
                <a:solidFill>
                  <a:srgbClr val="0081C3"/>
                </a:solidFill>
                <a:latin typeface="Arial"/>
                <a:cs typeface="Arial"/>
              </a:rPr>
              <a:t>exam.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It’s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 </a:t>
            </a:r>
            <a:r>
              <a:rPr sz="1100" spc="-15" dirty="0">
                <a:solidFill>
                  <a:srgbClr val="0081C3"/>
                </a:solidFill>
                <a:latin typeface="Arial"/>
                <a:cs typeface="Arial"/>
              </a:rPr>
              <a:t>only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way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0081C3"/>
                </a:solidFill>
                <a:latin typeface="Arial"/>
                <a:cs typeface="Arial"/>
              </a:rPr>
              <a:t>to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0081C3"/>
                </a:solidFill>
                <a:latin typeface="Arial"/>
                <a:cs typeface="Arial"/>
              </a:rPr>
              <a:t>let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0081C3"/>
                </a:solidFill>
                <a:latin typeface="Arial"/>
                <a:cs typeface="Arial"/>
              </a:rPr>
              <a:t>examiner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081C3"/>
                </a:solidFill>
                <a:latin typeface="Arial"/>
                <a:cs typeface="Arial"/>
              </a:rPr>
              <a:t>know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what</a:t>
            </a:r>
            <a:r>
              <a:rPr sz="1100" spc="-70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0081C3"/>
                </a:solidFill>
                <a:latin typeface="Arial"/>
                <a:cs typeface="Arial"/>
              </a:rPr>
              <a:t>the  </a:t>
            </a:r>
            <a:r>
              <a:rPr sz="1100" spc="-5" dirty="0">
                <a:solidFill>
                  <a:srgbClr val="0081C3"/>
                </a:solidFill>
                <a:latin typeface="Arial"/>
                <a:cs typeface="Arial"/>
              </a:rPr>
              <a:t>student</a:t>
            </a:r>
            <a:r>
              <a:rPr sz="1100" spc="-75" dirty="0">
                <a:solidFill>
                  <a:srgbClr val="0081C3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0081C3"/>
                </a:solidFill>
                <a:latin typeface="Arial"/>
                <a:cs typeface="Arial"/>
              </a:rPr>
              <a:t>knows.</a:t>
            </a:r>
            <a:endParaRPr sz="1100" dirty="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640070" y="1190625"/>
            <a:ext cx="3211830" cy="4728845"/>
            <a:chOff x="7036104" y="1799386"/>
            <a:chExt cx="3211830" cy="4728845"/>
          </a:xfrm>
        </p:grpSpPr>
        <p:sp>
          <p:nvSpPr>
            <p:cNvPr id="22" name="object 22"/>
            <p:cNvSpPr/>
            <p:nvPr/>
          </p:nvSpPr>
          <p:spPr>
            <a:xfrm>
              <a:off x="7048804" y="2348014"/>
              <a:ext cx="3186430" cy="4167504"/>
            </a:xfrm>
            <a:custGeom>
              <a:avLst/>
              <a:gdLst/>
              <a:ahLst/>
              <a:cxnLst/>
              <a:rect l="l" t="t" r="r" b="b"/>
              <a:pathLst>
                <a:path w="3186429" h="4167504">
                  <a:moveTo>
                    <a:pt x="0" y="4167022"/>
                  </a:moveTo>
                  <a:lnTo>
                    <a:pt x="3185998" y="4167022"/>
                  </a:lnTo>
                  <a:lnTo>
                    <a:pt x="3185998" y="0"/>
                  </a:lnTo>
                  <a:lnTo>
                    <a:pt x="0" y="0"/>
                  </a:lnTo>
                  <a:lnTo>
                    <a:pt x="0" y="4167022"/>
                  </a:lnTo>
                  <a:close/>
                </a:path>
              </a:pathLst>
            </a:custGeom>
            <a:ln w="25400">
              <a:solidFill>
                <a:srgbClr val="0081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164804" y="182478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5">
                  <a:moveTo>
                    <a:pt x="476999" y="0"/>
                  </a:move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close/>
                </a:path>
              </a:pathLst>
            </a:custGeom>
            <a:solidFill>
              <a:srgbClr val="0081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164804" y="1824786"/>
              <a:ext cx="954405" cy="954405"/>
            </a:xfrm>
            <a:custGeom>
              <a:avLst/>
              <a:gdLst/>
              <a:ahLst/>
              <a:cxnLst/>
              <a:rect l="l" t="t" r="r" b="b"/>
              <a:pathLst>
                <a:path w="954404" h="954405">
                  <a:moveTo>
                    <a:pt x="476999" y="953998"/>
                  </a:moveTo>
                  <a:lnTo>
                    <a:pt x="525769" y="951535"/>
                  </a:lnTo>
                  <a:lnTo>
                    <a:pt x="573130" y="944307"/>
                  </a:lnTo>
                  <a:lnTo>
                    <a:pt x="618843" y="932553"/>
                  </a:lnTo>
                  <a:lnTo>
                    <a:pt x="662667" y="916513"/>
                  </a:lnTo>
                  <a:lnTo>
                    <a:pt x="704364" y="896426"/>
                  </a:lnTo>
                  <a:lnTo>
                    <a:pt x="743692" y="872533"/>
                  </a:lnTo>
                  <a:lnTo>
                    <a:pt x="780413" y="845074"/>
                  </a:lnTo>
                  <a:lnTo>
                    <a:pt x="814287" y="814287"/>
                  </a:lnTo>
                  <a:lnTo>
                    <a:pt x="845074" y="780413"/>
                  </a:lnTo>
                  <a:lnTo>
                    <a:pt x="872533" y="743692"/>
                  </a:lnTo>
                  <a:lnTo>
                    <a:pt x="896426" y="704364"/>
                  </a:lnTo>
                  <a:lnTo>
                    <a:pt x="916513" y="662667"/>
                  </a:lnTo>
                  <a:lnTo>
                    <a:pt x="932553" y="618843"/>
                  </a:lnTo>
                  <a:lnTo>
                    <a:pt x="944307" y="573130"/>
                  </a:lnTo>
                  <a:lnTo>
                    <a:pt x="951535" y="525769"/>
                  </a:lnTo>
                  <a:lnTo>
                    <a:pt x="953998" y="476999"/>
                  </a:lnTo>
                  <a:lnTo>
                    <a:pt x="951535" y="428227"/>
                  </a:lnTo>
                  <a:lnTo>
                    <a:pt x="944307" y="380864"/>
                  </a:lnTo>
                  <a:lnTo>
                    <a:pt x="932553" y="335150"/>
                  </a:lnTo>
                  <a:lnTo>
                    <a:pt x="916513" y="291325"/>
                  </a:lnTo>
                  <a:lnTo>
                    <a:pt x="896426" y="249628"/>
                  </a:lnTo>
                  <a:lnTo>
                    <a:pt x="872533" y="210300"/>
                  </a:lnTo>
                  <a:lnTo>
                    <a:pt x="845074" y="173579"/>
                  </a:lnTo>
                  <a:lnTo>
                    <a:pt x="814287" y="139706"/>
                  </a:lnTo>
                  <a:lnTo>
                    <a:pt x="780413" y="108920"/>
                  </a:lnTo>
                  <a:lnTo>
                    <a:pt x="743692" y="81461"/>
                  </a:lnTo>
                  <a:lnTo>
                    <a:pt x="704364" y="57569"/>
                  </a:lnTo>
                  <a:lnTo>
                    <a:pt x="662667" y="37483"/>
                  </a:lnTo>
                  <a:lnTo>
                    <a:pt x="618843" y="21444"/>
                  </a:lnTo>
                  <a:lnTo>
                    <a:pt x="573130" y="9690"/>
                  </a:lnTo>
                  <a:lnTo>
                    <a:pt x="525769" y="2462"/>
                  </a:lnTo>
                  <a:lnTo>
                    <a:pt x="476999" y="0"/>
                  </a:lnTo>
                  <a:lnTo>
                    <a:pt x="428229" y="2462"/>
                  </a:lnTo>
                  <a:lnTo>
                    <a:pt x="380868" y="9690"/>
                  </a:lnTo>
                  <a:lnTo>
                    <a:pt x="335155" y="21444"/>
                  </a:lnTo>
                  <a:lnTo>
                    <a:pt x="291331" y="37483"/>
                  </a:lnTo>
                  <a:lnTo>
                    <a:pt x="249634" y="57569"/>
                  </a:lnTo>
                  <a:lnTo>
                    <a:pt x="210305" y="81461"/>
                  </a:lnTo>
                  <a:lnTo>
                    <a:pt x="173584" y="108920"/>
                  </a:lnTo>
                  <a:lnTo>
                    <a:pt x="139711" y="139706"/>
                  </a:lnTo>
                  <a:lnTo>
                    <a:pt x="108924" y="173579"/>
                  </a:lnTo>
                  <a:lnTo>
                    <a:pt x="81464" y="210300"/>
                  </a:lnTo>
                  <a:lnTo>
                    <a:pt x="57571" y="249628"/>
                  </a:lnTo>
                  <a:lnTo>
                    <a:pt x="37485" y="291325"/>
                  </a:lnTo>
                  <a:lnTo>
                    <a:pt x="21445" y="335150"/>
                  </a:lnTo>
                  <a:lnTo>
                    <a:pt x="9691" y="380864"/>
                  </a:lnTo>
                  <a:lnTo>
                    <a:pt x="2462" y="428227"/>
                  </a:lnTo>
                  <a:lnTo>
                    <a:pt x="0" y="476999"/>
                  </a:lnTo>
                  <a:lnTo>
                    <a:pt x="2462" y="525769"/>
                  </a:lnTo>
                  <a:lnTo>
                    <a:pt x="9691" y="573130"/>
                  </a:lnTo>
                  <a:lnTo>
                    <a:pt x="21445" y="618843"/>
                  </a:lnTo>
                  <a:lnTo>
                    <a:pt x="37485" y="662667"/>
                  </a:lnTo>
                  <a:lnTo>
                    <a:pt x="57571" y="704364"/>
                  </a:lnTo>
                  <a:lnTo>
                    <a:pt x="81464" y="743692"/>
                  </a:lnTo>
                  <a:lnTo>
                    <a:pt x="108924" y="780413"/>
                  </a:lnTo>
                  <a:lnTo>
                    <a:pt x="139711" y="814287"/>
                  </a:lnTo>
                  <a:lnTo>
                    <a:pt x="173584" y="845074"/>
                  </a:lnTo>
                  <a:lnTo>
                    <a:pt x="210305" y="872533"/>
                  </a:lnTo>
                  <a:lnTo>
                    <a:pt x="249634" y="896426"/>
                  </a:lnTo>
                  <a:lnTo>
                    <a:pt x="291331" y="916513"/>
                  </a:lnTo>
                  <a:lnTo>
                    <a:pt x="335155" y="932553"/>
                  </a:lnTo>
                  <a:lnTo>
                    <a:pt x="380868" y="944307"/>
                  </a:lnTo>
                  <a:lnTo>
                    <a:pt x="428229" y="951535"/>
                  </a:lnTo>
                  <a:lnTo>
                    <a:pt x="476999" y="953998"/>
                  </a:lnTo>
                  <a:close/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420112" y="2000200"/>
              <a:ext cx="443382" cy="6031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4CB855D-4F83-4B9C-A1B1-1D364894E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E08254-4293-4EA3-9505-EA02C17965D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127500" cy="1078264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10 ways to revise better">
            <a:extLst>
              <a:ext uri="{FF2B5EF4-FFF2-40B4-BE49-F238E27FC236}">
                <a16:creationId xmlns:a16="http://schemas.microsoft.com/office/drawing/2014/main" id="{0C4DCD13-6214-4C7D-A035-C4F45686A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797" y="402652"/>
            <a:ext cx="3669997" cy="58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8CBEA7A-DC5A-4CF3-9F27-10F7E8C9A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01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5A485-65E0-4861-8DDD-0B7BEA783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9B7A5-3935-42F7-877A-A10FFA7EF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9499" y="276225"/>
            <a:ext cx="1752601" cy="6535593"/>
          </a:xfrm>
        </p:spPr>
        <p:txBody>
          <a:bodyPr/>
          <a:lstStyle/>
          <a:p>
            <a:r>
              <a:rPr lang="en-GB" dirty="0"/>
              <a:t>Subject</a:t>
            </a:r>
          </a:p>
          <a:p>
            <a:r>
              <a:rPr lang="en-GB" dirty="0"/>
              <a:t>Topic </a:t>
            </a:r>
          </a:p>
          <a:p>
            <a:r>
              <a:rPr lang="en-GB" dirty="0"/>
              <a:t>Method</a:t>
            </a:r>
          </a:p>
          <a:p>
            <a:endParaRPr lang="en-GB" dirty="0"/>
          </a:p>
          <a:p>
            <a:r>
              <a:rPr lang="en-GB" dirty="0"/>
              <a:t>25 mins revision; 5mins break.  </a:t>
            </a:r>
          </a:p>
        </p:txBody>
      </p:sp>
      <p:pic>
        <p:nvPicPr>
          <p:cNvPr id="4100" name="Picture 4" descr="https://www.gcsepod.com/wp-content/uploads/2019/10/Revision-timetable-1.jpg">
            <a:extLst>
              <a:ext uri="{FF2B5EF4-FFF2-40B4-BE49-F238E27FC236}">
                <a16:creationId xmlns:a16="http://schemas.microsoft.com/office/drawing/2014/main" id="{A4656EC2-9C2D-43D7-9F9F-AB4854318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99" y="159366"/>
            <a:ext cx="8434991" cy="5984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5486D8-BDD0-4B93-BCF5-7BC3EECDFE9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6138"/>
            <a:ext cx="4435366" cy="107826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722F052-7E02-47E2-8C86-13D197B44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816" y="6798443"/>
            <a:ext cx="4435366" cy="9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2800" i="1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The Best You Can Be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70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972</Words>
  <Application>Microsoft Office PowerPoint</Application>
  <PresentationFormat>Custom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Schoolbook</vt:lpstr>
      <vt:lpstr>Times New Roman</vt:lpstr>
      <vt:lpstr>Office Theme</vt:lpstr>
      <vt:lpstr>Parents guide to revision </vt:lpstr>
      <vt:lpstr>How can I help my child to revise?</vt:lpstr>
      <vt:lpstr>PowerPoint Presentation</vt:lpstr>
      <vt:lpstr>Repeat, repeat, repeat </vt:lpstr>
      <vt:lpstr>Revision techniques to try</vt:lpstr>
      <vt:lpstr>Revision techniques to try</vt:lpstr>
      <vt:lpstr>Revision techniques to try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Parents guide to revision</dc:title>
  <dc:creator>S Smith</dc:creator>
  <cp:lastModifiedBy>J Wright</cp:lastModifiedBy>
  <cp:revision>4</cp:revision>
  <dcterms:created xsi:type="dcterms:W3CDTF">2021-11-16T11:50:24Z</dcterms:created>
  <dcterms:modified xsi:type="dcterms:W3CDTF">2021-11-18T14:30:23Z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2019-04-11T00:00:00Z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2021-11-16T00:00:00Z</vt:filetime>
  </property>
</Properties>
</file>